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8.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21" r:id="rId3"/>
    <p:sldId id="306" r:id="rId4"/>
    <p:sldId id="309" r:id="rId5"/>
    <p:sldId id="310" r:id="rId6"/>
    <p:sldId id="315" r:id="rId7"/>
    <p:sldId id="316" r:id="rId8"/>
    <p:sldId id="317" r:id="rId9"/>
    <p:sldId id="318" r:id="rId10"/>
    <p:sldId id="313" r:id="rId11"/>
    <p:sldId id="322" r:id="rId12"/>
    <p:sldId id="319" r:id="rId13"/>
    <p:sldId id="320" r:id="rId14"/>
    <p:sldId id="323" r:id="rId15"/>
    <p:sldId id="326" r:id="rId16"/>
    <p:sldId id="327" r:id="rId17"/>
    <p:sldId id="325" r:id="rId18"/>
    <p:sldId id="328" r:id="rId19"/>
    <p:sldId id="329" r:id="rId20"/>
    <p:sldId id="330" r:id="rId21"/>
    <p:sldId id="331" r:id="rId22"/>
    <p:sldId id="332" r:id="rId23"/>
    <p:sldId id="333" r:id="rId24"/>
    <p:sldId id="334" r:id="rId25"/>
    <p:sldId id="335" r:id="rId26"/>
    <p:sldId id="336" r:id="rId27"/>
    <p:sldId id="337" r:id="rId28"/>
    <p:sldId id="338" r:id="rId29"/>
    <p:sldId id="311" r:id="rId30"/>
    <p:sldId id="339" r:id="rId31"/>
    <p:sldId id="342" r:id="rId32"/>
    <p:sldId id="343" r:id="rId33"/>
    <p:sldId id="307" r:id="rId34"/>
    <p:sldId id="300" r:id="rId35"/>
    <p:sldId id="340" r:id="rId36"/>
    <p:sldId id="301" r:id="rId37"/>
    <p:sldId id="302" r:id="rId38"/>
    <p:sldId id="303" r:id="rId39"/>
    <p:sldId id="304" r:id="rId40"/>
    <p:sldId id="305" r:id="rId41"/>
    <p:sldId id="314" r:id="rId42"/>
    <p:sldId id="341"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F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69" autoAdjust="0"/>
    <p:restoredTop sz="94627" autoAdjust="0"/>
  </p:normalViewPr>
  <p:slideViewPr>
    <p:cSldViewPr snapToGrid="0" snapToObjects="1">
      <p:cViewPr varScale="1">
        <p:scale>
          <a:sx n="74" d="100"/>
          <a:sy n="74" d="100"/>
        </p:scale>
        <p:origin x="-1040" y="-96"/>
      </p:cViewPr>
      <p:guideLst>
        <p:guide orient="horz" pos="2160"/>
        <p:guide pos="2880"/>
      </p:guideLst>
    </p:cSldViewPr>
  </p:slideViewPr>
  <p:outlineViewPr>
    <p:cViewPr>
      <p:scale>
        <a:sx n="33" d="100"/>
        <a:sy n="33" d="100"/>
      </p:scale>
      <p:origin x="0" y="1040"/>
    </p:cViewPr>
  </p:outlineViewPr>
  <p:notesTextViewPr>
    <p:cViewPr>
      <p:scale>
        <a:sx n="100" d="100"/>
        <a:sy n="100" d="100"/>
      </p:scale>
      <p:origin x="0" y="0"/>
    </p:cViewPr>
  </p:notesTextViewPr>
  <p:sorterViewPr>
    <p:cViewPr>
      <p:scale>
        <a:sx n="150" d="100"/>
        <a:sy n="150" d="100"/>
      </p:scale>
      <p:origin x="0" y="272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wmf"/><Relationship Id="rId5" Type="http://schemas.openxmlformats.org/officeDocument/2006/relationships/image" Target="../media/image15.wmf"/><Relationship Id="rId1" Type="http://schemas.openxmlformats.org/officeDocument/2006/relationships/image" Target="../media/image11.wmf"/><Relationship Id="rId2"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 Id="rId2"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 Id="rId2"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797882-157E-464B-BC35-914B27106378}" type="datetimeFigureOut">
              <a:rPr lang="en-US" smtClean="0"/>
              <a:t>3/15/16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C3EB0A-6D5C-824F-A15F-BC49E50983E2}" type="slidenum">
              <a:rPr lang="en-US" smtClean="0"/>
              <a:t>‹#›</a:t>
            </a:fld>
            <a:endParaRPr lang="en-US"/>
          </a:p>
        </p:txBody>
      </p:sp>
    </p:spTree>
    <p:extLst>
      <p:ext uri="{BB962C8B-B14F-4D97-AF65-F5344CB8AC3E}">
        <p14:creationId xmlns:p14="http://schemas.microsoft.com/office/powerpoint/2010/main" val="35141285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Differences</a:t>
            </a:r>
            <a:r>
              <a:rPr lang="en-US" baseline="0" dirty="0" smtClean="0"/>
              <a:t> that make a difference Gregory Bateson quote</a:t>
            </a:r>
            <a:endParaRPr lang="en-US" dirty="0" smtClean="0"/>
          </a:p>
          <a:p>
            <a:endParaRPr lang="en-US" dirty="0" smtClean="0"/>
          </a:p>
          <a:p>
            <a:r>
              <a:rPr lang="en-US" dirty="0" smtClean="0"/>
              <a:t>Dictionary definitions:</a:t>
            </a:r>
          </a:p>
          <a:p>
            <a:r>
              <a:rPr lang="en-US" dirty="0" smtClean="0"/>
              <a:t>Facts learned about something or someone</a:t>
            </a:r>
          </a:p>
          <a:p>
            <a:endParaRPr lang="en-US" dirty="0" smtClean="0"/>
          </a:p>
          <a:p>
            <a:r>
              <a:rPr lang="en-US" dirty="0" smtClean="0"/>
              <a:t>What is conveyed or represented by a particular arrangement or sequence of things</a:t>
            </a:r>
          </a:p>
          <a:p>
            <a:endParaRPr lang="en-US" dirty="0"/>
          </a:p>
        </p:txBody>
      </p:sp>
      <p:sp>
        <p:nvSpPr>
          <p:cNvPr id="4" name="Slide Number Placeholder 3"/>
          <p:cNvSpPr>
            <a:spLocks noGrp="1"/>
          </p:cNvSpPr>
          <p:nvPr>
            <p:ph type="sldNum" sz="quarter" idx="10"/>
          </p:nvPr>
        </p:nvSpPr>
        <p:spPr/>
        <p:txBody>
          <a:bodyPr/>
          <a:lstStyle/>
          <a:p>
            <a:fld id="{18C3EB0A-6D5C-824F-A15F-BC49E50983E2}" type="slidenum">
              <a:rPr lang="en-US" smtClean="0"/>
              <a:t>4</a:t>
            </a:fld>
            <a:endParaRPr lang="en-US"/>
          </a:p>
        </p:txBody>
      </p:sp>
    </p:spTree>
    <p:extLst>
      <p:ext uri="{BB962C8B-B14F-4D97-AF65-F5344CB8AC3E}">
        <p14:creationId xmlns:p14="http://schemas.microsoft.com/office/powerpoint/2010/main" val="161131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I(X;Y) = 0 </a:t>
            </a:r>
            <a:r>
              <a:rPr lang="en-US" dirty="0" err="1" smtClean="0"/>
              <a:t>iff</a:t>
            </a:r>
            <a:r>
              <a:rPr lang="en-US" dirty="0" smtClean="0"/>
              <a:t> X and Y are independent random</a:t>
            </a:r>
            <a:r>
              <a:rPr lang="en-US" baseline="0" dirty="0" smtClean="0"/>
              <a:t> variables, it is always non-negative, and is symmetric</a:t>
            </a:r>
            <a:endParaRPr lang="en-US" dirty="0"/>
          </a:p>
        </p:txBody>
      </p:sp>
      <p:sp>
        <p:nvSpPr>
          <p:cNvPr id="4" name="Slide Number Placeholder 3"/>
          <p:cNvSpPr>
            <a:spLocks noGrp="1"/>
          </p:cNvSpPr>
          <p:nvPr>
            <p:ph type="sldNum" sz="quarter" idx="10"/>
          </p:nvPr>
        </p:nvSpPr>
        <p:spPr/>
        <p:txBody>
          <a:bodyPr/>
          <a:lstStyle/>
          <a:p>
            <a:fld id="{18C3EB0A-6D5C-824F-A15F-BC49E50983E2}" type="slidenum">
              <a:rPr lang="en-US" smtClean="0"/>
              <a:t>30</a:t>
            </a:fld>
            <a:endParaRPr lang="en-US"/>
          </a:p>
        </p:txBody>
      </p:sp>
    </p:spTree>
    <p:extLst>
      <p:ext uri="{BB962C8B-B14F-4D97-AF65-F5344CB8AC3E}">
        <p14:creationId xmlns:p14="http://schemas.microsoft.com/office/powerpoint/2010/main" val="1383957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Distributed computation is any process that involves these features!</a:t>
            </a:r>
          </a:p>
          <a:p>
            <a:r>
              <a:rPr lang="en-US" dirty="0" smtClean="0"/>
              <a:t>General idea: by quantifying intrinsic computation in the language it is normally described in, we can understand how nature computes and why it is complex. </a:t>
            </a:r>
          </a:p>
          <a:p>
            <a:endParaRPr lang="en-US" dirty="0"/>
          </a:p>
        </p:txBody>
      </p:sp>
      <p:sp>
        <p:nvSpPr>
          <p:cNvPr id="4" name="Slide Number Placeholder 3"/>
          <p:cNvSpPr>
            <a:spLocks noGrp="1"/>
          </p:cNvSpPr>
          <p:nvPr>
            <p:ph type="sldNum" sz="quarter" idx="10"/>
          </p:nvPr>
        </p:nvSpPr>
        <p:spPr/>
        <p:txBody>
          <a:bodyPr/>
          <a:lstStyle/>
          <a:p>
            <a:fld id="{18C3EB0A-6D5C-824F-A15F-BC49E50983E2}" type="slidenum">
              <a:rPr lang="en-US" smtClean="0"/>
              <a:t>33</a:t>
            </a:fld>
            <a:endParaRPr lang="en-US"/>
          </a:p>
        </p:txBody>
      </p:sp>
    </p:spTree>
    <p:extLst>
      <p:ext uri="{BB962C8B-B14F-4D97-AF65-F5344CB8AC3E}">
        <p14:creationId xmlns:p14="http://schemas.microsoft.com/office/powerpoint/2010/main" val="730297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Arial" pitchFamily="34" charset="0"/>
              <a:buChar char="•"/>
              <a:defRPr/>
            </a:pPr>
            <a:r>
              <a:rPr lang="en-US" sz="2000" b="1" kern="1200" dirty="0" smtClean="0">
                <a:solidFill>
                  <a:srgbClr val="000000"/>
                </a:solidFill>
                <a:latin typeface="+mn-lt"/>
                <a:ea typeface="+mn-ea"/>
                <a:cs typeface="+mn-cs"/>
              </a:rPr>
              <a:t>How can you transmit a coin flip in less than one bit, when the only language available is that of zeros and ones? </a:t>
            </a:r>
          </a:p>
          <a:p>
            <a:pPr marL="0" indent="0" eaLnBrk="1" fontAlgn="auto" hangingPunct="1">
              <a:spcAft>
                <a:spcPts val="0"/>
              </a:spcAft>
              <a:buNone/>
              <a:defRPr/>
            </a:pPr>
            <a:endParaRPr lang="en-US" sz="2000" b="1" kern="1200" dirty="0" smtClean="0">
              <a:solidFill>
                <a:srgbClr val="000000"/>
              </a:solidFill>
              <a:latin typeface="+mn-lt"/>
              <a:ea typeface="+mn-ea"/>
              <a:cs typeface="+mn-cs"/>
            </a:endParaRPr>
          </a:p>
          <a:p>
            <a:pPr lvl="1">
              <a:buFont typeface="Arial" pitchFamily="34" charset="0"/>
              <a:buChar char="•"/>
              <a:defRPr/>
            </a:pPr>
            <a:r>
              <a:rPr lang="en-US" sz="1800" kern="1200" dirty="0" smtClean="0">
                <a:solidFill>
                  <a:schemeClr val="tx1"/>
                </a:solidFill>
                <a:latin typeface="+mn-lt"/>
                <a:ea typeface="+mn-ea"/>
                <a:cs typeface="+mn-cs"/>
              </a:rPr>
              <a:t>You can't. But if the goal is to transmit an entire sequence of flips, and the distribution is biased in some way, then you can use your knowledge of the distribution to select a more efficient code. </a:t>
            </a:r>
          </a:p>
          <a:p>
            <a:pPr marL="457200" lvl="1" indent="0">
              <a:buNone/>
              <a:defRPr/>
            </a:pPr>
            <a:endParaRPr lang="en-US" sz="1800" kern="1200" dirty="0" smtClean="0">
              <a:solidFill>
                <a:schemeClr val="tx1"/>
              </a:solidFill>
              <a:latin typeface="+mn-lt"/>
              <a:ea typeface="+mn-ea"/>
              <a:cs typeface="+mn-cs"/>
            </a:endParaRPr>
          </a:p>
          <a:p>
            <a:pPr lvl="1">
              <a:buFont typeface="Arial" pitchFamily="34" charset="0"/>
              <a:buChar char="•"/>
              <a:defRPr/>
            </a:pPr>
            <a:r>
              <a:rPr lang="en-US" sz="1800" kern="1200" dirty="0" smtClean="0">
                <a:solidFill>
                  <a:schemeClr val="tx1"/>
                </a:solidFill>
                <a:latin typeface="+mn-lt"/>
                <a:ea typeface="+mn-ea"/>
                <a:cs typeface="+mn-cs"/>
              </a:rPr>
              <a:t>Another way to look at it is: a sequence of biased coin flips contains less "information" than a sequence of unbiased flips, so it should take fewer bits to transmit.</a:t>
            </a:r>
            <a:br>
              <a:rPr lang="en-US" sz="1800" kern="1200" dirty="0" smtClean="0">
                <a:solidFill>
                  <a:schemeClr val="tx1"/>
                </a:solidFill>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8C3EB0A-6D5C-824F-A15F-BC49E50983E2}" type="slidenum">
              <a:rPr lang="en-US" smtClean="0"/>
              <a:t>12</a:t>
            </a:fld>
            <a:endParaRPr lang="en-US"/>
          </a:p>
        </p:txBody>
      </p:sp>
    </p:spTree>
    <p:extLst>
      <p:ext uri="{BB962C8B-B14F-4D97-AF65-F5344CB8AC3E}">
        <p14:creationId xmlns:p14="http://schemas.microsoft.com/office/powerpoint/2010/main" val="212438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C3EB0A-6D5C-824F-A15F-BC49E50983E2}" type="slidenum">
              <a:rPr lang="en-US" smtClean="0"/>
              <a:t>14</a:t>
            </a:fld>
            <a:endParaRPr lang="en-US"/>
          </a:p>
        </p:txBody>
      </p:sp>
    </p:spTree>
    <p:extLst>
      <p:ext uri="{BB962C8B-B14F-4D97-AF65-F5344CB8AC3E}">
        <p14:creationId xmlns:p14="http://schemas.microsoft.com/office/powerpoint/2010/main" val="3530111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Random variable:</a:t>
            </a:r>
            <a:r>
              <a:rPr lang="en-US" baseline="0" dirty="0" smtClean="0"/>
              <a:t> a measurable function from a probability space into a measureable space known as a state space</a:t>
            </a:r>
            <a:endParaRPr lang="en-US" dirty="0" smtClean="0"/>
          </a:p>
          <a:p>
            <a:endParaRPr lang="en-US" dirty="0"/>
          </a:p>
        </p:txBody>
      </p:sp>
      <p:sp>
        <p:nvSpPr>
          <p:cNvPr id="4" name="Slide Number Placeholder 3"/>
          <p:cNvSpPr>
            <a:spLocks noGrp="1"/>
          </p:cNvSpPr>
          <p:nvPr>
            <p:ph type="sldNum" sz="quarter" idx="10"/>
          </p:nvPr>
        </p:nvSpPr>
        <p:spPr/>
        <p:txBody>
          <a:bodyPr/>
          <a:lstStyle/>
          <a:p>
            <a:fld id="{18C3EB0A-6D5C-824F-A15F-BC49E50983E2}" type="slidenum">
              <a:rPr lang="en-US" smtClean="0"/>
              <a:t>15</a:t>
            </a:fld>
            <a:endParaRPr lang="en-US"/>
          </a:p>
        </p:txBody>
      </p:sp>
    </p:spTree>
    <p:extLst>
      <p:ext uri="{BB962C8B-B14F-4D97-AF65-F5344CB8AC3E}">
        <p14:creationId xmlns:p14="http://schemas.microsoft.com/office/powerpoint/2010/main" val="103291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from here you can get directly to Bayes’ </a:t>
            </a:r>
            <a:r>
              <a:rPr lang="en-US" baseline="0" dirty="0" err="1" smtClean="0"/>
              <a:t>Thm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8C3EB0A-6D5C-824F-A15F-BC49E50983E2}" type="slidenum">
              <a:rPr lang="en-US" smtClean="0"/>
              <a:t>16</a:t>
            </a:fld>
            <a:endParaRPr lang="en-US"/>
          </a:p>
        </p:txBody>
      </p:sp>
    </p:spTree>
    <p:extLst>
      <p:ext uri="{BB962C8B-B14F-4D97-AF65-F5344CB8AC3E}">
        <p14:creationId xmlns:p14="http://schemas.microsoft.com/office/powerpoint/2010/main" val="2325602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C3EB0A-6D5C-824F-A15F-BC49E50983E2}" type="slidenum">
              <a:rPr lang="en-US" smtClean="0"/>
              <a:t>17</a:t>
            </a:fld>
            <a:endParaRPr lang="en-US"/>
          </a:p>
        </p:txBody>
      </p:sp>
    </p:spTree>
    <p:extLst>
      <p:ext uri="{BB962C8B-B14F-4D97-AF65-F5344CB8AC3E}">
        <p14:creationId xmlns:p14="http://schemas.microsoft.com/office/powerpoint/2010/main" val="2037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Do not get confused here. The process itself in this case is very random, and we often associate randomness with lack of information (</a:t>
            </a:r>
            <a:r>
              <a:rPr lang="en-US" sz="1200" i="1" kern="1200" dirty="0"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if a student starts talking randomly in class, we say he is telling us nothing). But information is concerned with specifying the outcome of a process; imagine having to describe the behavior of a student to a doctor. If the student’s behavior is very random, you have to have a longer conversation (“on Monday he was taking about cats, but then Tuesday he was on to bus schedules, and Wednesday it was about the filling in his teeth...”) as opposed to a less random, and thus lower information, process (“every day, he says hello and that’s it.”) </a:t>
            </a:r>
            <a:endParaRPr lang="en-US" dirty="0" smtClean="0"/>
          </a:p>
        </p:txBody>
      </p:sp>
      <p:sp>
        <p:nvSpPr>
          <p:cNvPr id="4" name="Slide Number Placeholder 3"/>
          <p:cNvSpPr>
            <a:spLocks noGrp="1"/>
          </p:cNvSpPr>
          <p:nvPr>
            <p:ph type="sldNum" sz="quarter" idx="10"/>
          </p:nvPr>
        </p:nvSpPr>
        <p:spPr/>
        <p:txBody>
          <a:bodyPr/>
          <a:lstStyle/>
          <a:p>
            <a:fld id="{18C3EB0A-6D5C-824F-A15F-BC49E50983E2}" type="slidenum">
              <a:rPr lang="en-US" smtClean="0"/>
              <a:t>20</a:t>
            </a:fld>
            <a:endParaRPr lang="en-US"/>
          </a:p>
        </p:txBody>
      </p:sp>
    </p:spTree>
    <p:extLst>
      <p:ext uri="{BB962C8B-B14F-4D97-AF65-F5344CB8AC3E}">
        <p14:creationId xmlns:p14="http://schemas.microsoft.com/office/powerpoint/2010/main" val="3250650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Thus, when a statistical experiment has n </a:t>
            </a:r>
            <a:r>
              <a:rPr lang="en-US" sz="1200" kern="1200" dirty="0" err="1" smtClean="0">
                <a:solidFill>
                  <a:schemeClr val="tx1"/>
                </a:solidFill>
                <a:latin typeface="+mn-lt"/>
                <a:ea typeface="+mn-ea"/>
                <a:cs typeface="+mn-cs"/>
              </a:rPr>
              <a:t>equiprobable</a:t>
            </a:r>
            <a:r>
              <a:rPr lang="en-US" sz="1200" kern="1200" dirty="0" smtClean="0">
                <a:solidFill>
                  <a:schemeClr val="tx1"/>
                </a:solidFill>
                <a:latin typeface="+mn-lt"/>
                <a:ea typeface="+mn-ea"/>
                <a:cs typeface="+mn-cs"/>
              </a:rPr>
              <a:t> outcomes, the average amount of information associated with an outcome is </a:t>
            </a:r>
            <a:r>
              <a:rPr lang="en-US" sz="1200" kern="1200" dirty="0" smtClean="0">
                <a:solidFill>
                  <a:srgbClr val="0000FF"/>
                </a:solidFill>
                <a:latin typeface="+mn-lt"/>
                <a:ea typeface="+mn-ea"/>
                <a:cs typeface="Times New Roman" pitchFamily="18" charset="0"/>
              </a:rPr>
              <a:t>log </a:t>
            </a:r>
            <a:r>
              <a:rPr lang="en-US" sz="1200" i="1" kern="1200" dirty="0" smtClean="0">
                <a:solidFill>
                  <a:srgbClr val="0000FF"/>
                </a:solidFill>
                <a:latin typeface="+mn-lt"/>
                <a:ea typeface="+mn-ea"/>
                <a:cs typeface="Times New Roman" pitchFamily="18" charset="0"/>
              </a:rPr>
              <a:t>n</a:t>
            </a:r>
          </a:p>
          <a:p>
            <a:endParaRPr lang="en-US" dirty="0"/>
          </a:p>
        </p:txBody>
      </p:sp>
      <p:sp>
        <p:nvSpPr>
          <p:cNvPr id="4" name="Slide Number Placeholder 3"/>
          <p:cNvSpPr>
            <a:spLocks noGrp="1"/>
          </p:cNvSpPr>
          <p:nvPr>
            <p:ph type="sldNum" sz="quarter" idx="10"/>
          </p:nvPr>
        </p:nvSpPr>
        <p:spPr/>
        <p:txBody>
          <a:bodyPr/>
          <a:lstStyle/>
          <a:p>
            <a:fld id="{18C3EB0A-6D5C-824F-A15F-BC49E50983E2}" type="slidenum">
              <a:rPr lang="en-US" smtClean="0"/>
              <a:t>26</a:t>
            </a:fld>
            <a:endParaRPr lang="en-US"/>
          </a:p>
        </p:txBody>
      </p:sp>
    </p:spTree>
    <p:extLst>
      <p:ext uri="{BB962C8B-B14F-4D97-AF65-F5344CB8AC3E}">
        <p14:creationId xmlns:p14="http://schemas.microsoft.com/office/powerpoint/2010/main" val="3246055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measure it for physical systems</a:t>
            </a:r>
            <a:endParaRPr lang="en-US" dirty="0"/>
          </a:p>
        </p:txBody>
      </p:sp>
      <p:sp>
        <p:nvSpPr>
          <p:cNvPr id="4" name="Slide Number Placeholder 3"/>
          <p:cNvSpPr>
            <a:spLocks noGrp="1"/>
          </p:cNvSpPr>
          <p:nvPr>
            <p:ph type="sldNum" sz="quarter" idx="10"/>
          </p:nvPr>
        </p:nvSpPr>
        <p:spPr/>
        <p:txBody>
          <a:bodyPr/>
          <a:lstStyle/>
          <a:p>
            <a:fld id="{18C3EB0A-6D5C-824F-A15F-BC49E50983E2}" type="slidenum">
              <a:rPr lang="en-US" smtClean="0"/>
              <a:t>29</a:t>
            </a:fld>
            <a:endParaRPr lang="en-US"/>
          </a:p>
        </p:txBody>
      </p:sp>
    </p:spTree>
    <p:extLst>
      <p:ext uri="{BB962C8B-B14F-4D97-AF65-F5344CB8AC3E}">
        <p14:creationId xmlns:p14="http://schemas.microsoft.com/office/powerpoint/2010/main" val="3274818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7A866A-F1C3-2144-A923-1A80B9B75770}"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9AF4EA-3BFB-744C-BCD2-77E8C76DDB5E}" type="slidenum">
              <a:rPr lang="en-US" smtClean="0"/>
              <a:t>‹#›</a:t>
            </a:fld>
            <a:endParaRPr lang="en-US"/>
          </a:p>
        </p:txBody>
      </p:sp>
    </p:spTree>
    <p:extLst>
      <p:ext uri="{BB962C8B-B14F-4D97-AF65-F5344CB8AC3E}">
        <p14:creationId xmlns:p14="http://schemas.microsoft.com/office/powerpoint/2010/main" val="146335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7A866A-F1C3-2144-A923-1A80B9B75770}"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9AF4EA-3BFB-744C-BCD2-77E8C76DDB5E}" type="slidenum">
              <a:rPr lang="en-US" smtClean="0"/>
              <a:t>‹#›</a:t>
            </a:fld>
            <a:endParaRPr lang="en-US"/>
          </a:p>
        </p:txBody>
      </p:sp>
    </p:spTree>
    <p:extLst>
      <p:ext uri="{BB962C8B-B14F-4D97-AF65-F5344CB8AC3E}">
        <p14:creationId xmlns:p14="http://schemas.microsoft.com/office/powerpoint/2010/main" val="3096393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7A866A-F1C3-2144-A923-1A80B9B75770}"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9AF4EA-3BFB-744C-BCD2-77E8C76DDB5E}" type="slidenum">
              <a:rPr lang="en-US" smtClean="0"/>
              <a:t>‹#›</a:t>
            </a:fld>
            <a:endParaRPr lang="en-US"/>
          </a:p>
        </p:txBody>
      </p:sp>
    </p:spTree>
    <p:extLst>
      <p:ext uri="{BB962C8B-B14F-4D97-AF65-F5344CB8AC3E}">
        <p14:creationId xmlns:p14="http://schemas.microsoft.com/office/powerpoint/2010/main" val="1627975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7A866A-F1C3-2144-A923-1A80B9B75770}"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9AF4EA-3BFB-744C-BCD2-77E8C76DDB5E}" type="slidenum">
              <a:rPr lang="en-US" smtClean="0"/>
              <a:t>‹#›</a:t>
            </a:fld>
            <a:endParaRPr lang="en-US"/>
          </a:p>
        </p:txBody>
      </p:sp>
    </p:spTree>
    <p:extLst>
      <p:ext uri="{BB962C8B-B14F-4D97-AF65-F5344CB8AC3E}">
        <p14:creationId xmlns:p14="http://schemas.microsoft.com/office/powerpoint/2010/main" val="2619524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7A866A-F1C3-2144-A923-1A80B9B75770}" type="datetimeFigureOut">
              <a:rPr lang="en-US" smtClean="0"/>
              <a:t>3/15/16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9AF4EA-3BFB-744C-BCD2-77E8C76DDB5E}" type="slidenum">
              <a:rPr lang="en-US" smtClean="0"/>
              <a:t>‹#›</a:t>
            </a:fld>
            <a:endParaRPr lang="en-US"/>
          </a:p>
        </p:txBody>
      </p:sp>
    </p:spTree>
    <p:extLst>
      <p:ext uri="{BB962C8B-B14F-4D97-AF65-F5344CB8AC3E}">
        <p14:creationId xmlns:p14="http://schemas.microsoft.com/office/powerpoint/2010/main" val="3810650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7A866A-F1C3-2144-A923-1A80B9B75770}" type="datetimeFigureOut">
              <a:rPr lang="en-US" smtClean="0"/>
              <a:t>3/15/16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9AF4EA-3BFB-744C-BCD2-77E8C76DDB5E}" type="slidenum">
              <a:rPr lang="en-US" smtClean="0"/>
              <a:t>‹#›</a:t>
            </a:fld>
            <a:endParaRPr lang="en-US"/>
          </a:p>
        </p:txBody>
      </p:sp>
    </p:spTree>
    <p:extLst>
      <p:ext uri="{BB962C8B-B14F-4D97-AF65-F5344CB8AC3E}">
        <p14:creationId xmlns:p14="http://schemas.microsoft.com/office/powerpoint/2010/main" val="467946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7A866A-F1C3-2144-A923-1A80B9B75770}" type="datetimeFigureOut">
              <a:rPr lang="en-US" smtClean="0"/>
              <a:t>3/15/16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9AF4EA-3BFB-744C-BCD2-77E8C76DDB5E}" type="slidenum">
              <a:rPr lang="en-US" smtClean="0"/>
              <a:t>‹#›</a:t>
            </a:fld>
            <a:endParaRPr lang="en-US"/>
          </a:p>
        </p:txBody>
      </p:sp>
    </p:spTree>
    <p:extLst>
      <p:ext uri="{BB962C8B-B14F-4D97-AF65-F5344CB8AC3E}">
        <p14:creationId xmlns:p14="http://schemas.microsoft.com/office/powerpoint/2010/main" val="399768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7A866A-F1C3-2144-A923-1A80B9B75770}" type="datetimeFigureOut">
              <a:rPr lang="en-US" smtClean="0"/>
              <a:t>3/15/16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9AF4EA-3BFB-744C-BCD2-77E8C76DDB5E}" type="slidenum">
              <a:rPr lang="en-US" smtClean="0"/>
              <a:t>‹#›</a:t>
            </a:fld>
            <a:endParaRPr lang="en-US"/>
          </a:p>
        </p:txBody>
      </p:sp>
    </p:spTree>
    <p:extLst>
      <p:ext uri="{BB962C8B-B14F-4D97-AF65-F5344CB8AC3E}">
        <p14:creationId xmlns:p14="http://schemas.microsoft.com/office/powerpoint/2010/main" val="1376250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7A866A-F1C3-2144-A923-1A80B9B75770}" type="datetimeFigureOut">
              <a:rPr lang="en-US" smtClean="0"/>
              <a:t>3/15/16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9AF4EA-3BFB-744C-BCD2-77E8C76DDB5E}" type="slidenum">
              <a:rPr lang="en-US" smtClean="0"/>
              <a:t>‹#›</a:t>
            </a:fld>
            <a:endParaRPr lang="en-US"/>
          </a:p>
        </p:txBody>
      </p:sp>
    </p:spTree>
    <p:extLst>
      <p:ext uri="{BB962C8B-B14F-4D97-AF65-F5344CB8AC3E}">
        <p14:creationId xmlns:p14="http://schemas.microsoft.com/office/powerpoint/2010/main" val="1537623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7A866A-F1C3-2144-A923-1A80B9B75770}" type="datetimeFigureOut">
              <a:rPr lang="en-US" smtClean="0"/>
              <a:t>3/15/16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9AF4EA-3BFB-744C-BCD2-77E8C76DDB5E}" type="slidenum">
              <a:rPr lang="en-US" smtClean="0"/>
              <a:t>‹#›</a:t>
            </a:fld>
            <a:endParaRPr lang="en-US"/>
          </a:p>
        </p:txBody>
      </p:sp>
    </p:spTree>
    <p:extLst>
      <p:ext uri="{BB962C8B-B14F-4D97-AF65-F5344CB8AC3E}">
        <p14:creationId xmlns:p14="http://schemas.microsoft.com/office/powerpoint/2010/main" val="3879468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7A866A-F1C3-2144-A923-1A80B9B75770}" type="datetimeFigureOut">
              <a:rPr lang="en-US" smtClean="0"/>
              <a:t>3/15/16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9AF4EA-3BFB-744C-BCD2-77E8C76DDB5E}" type="slidenum">
              <a:rPr lang="en-US" smtClean="0"/>
              <a:t>‹#›</a:t>
            </a:fld>
            <a:endParaRPr lang="en-US"/>
          </a:p>
        </p:txBody>
      </p:sp>
    </p:spTree>
    <p:extLst>
      <p:ext uri="{BB962C8B-B14F-4D97-AF65-F5344CB8AC3E}">
        <p14:creationId xmlns:p14="http://schemas.microsoft.com/office/powerpoint/2010/main" val="19622591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A866A-F1C3-2144-A923-1A80B9B75770}" type="datetimeFigureOut">
              <a:rPr lang="en-US" smtClean="0"/>
              <a:t>3/15/16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AF4EA-3BFB-744C-BCD2-77E8C76DDB5E}" type="slidenum">
              <a:rPr lang="en-US" smtClean="0"/>
              <a:t>‹#›</a:t>
            </a:fld>
            <a:endParaRPr lang="en-US"/>
          </a:p>
        </p:txBody>
      </p:sp>
    </p:spTree>
    <p:extLst>
      <p:ext uri="{BB962C8B-B14F-4D97-AF65-F5344CB8AC3E}">
        <p14:creationId xmlns:p14="http://schemas.microsoft.com/office/powerpoint/2010/main" val="2461077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15.w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11.wmf"/><Relationship Id="rId5" Type="http://schemas.openxmlformats.org/officeDocument/2006/relationships/oleObject" Target="../embeddings/oleObject2.bin"/><Relationship Id="rId6" Type="http://schemas.openxmlformats.org/officeDocument/2006/relationships/image" Target="../media/image12.wmf"/><Relationship Id="rId7" Type="http://schemas.openxmlformats.org/officeDocument/2006/relationships/oleObject" Target="../embeddings/oleObject3.bin"/><Relationship Id="rId8" Type="http://schemas.openxmlformats.org/officeDocument/2006/relationships/image" Target="../media/image13.wmf"/><Relationship Id="rId9" Type="http://schemas.openxmlformats.org/officeDocument/2006/relationships/oleObject" Target="../embeddings/oleObject4.bin"/><Relationship Id="rId10" Type="http://schemas.openxmlformats.org/officeDocument/2006/relationships/image" Target="../media/image14.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16.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7.wmf"/><Relationship Id="rId5" Type="http://schemas.openxmlformats.org/officeDocument/2006/relationships/oleObject" Target="../embeddings/oleObject8.bin"/><Relationship Id="rId6" Type="http://schemas.openxmlformats.org/officeDocument/2006/relationships/image" Target="../media/image18.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9.wmf"/><Relationship Id="rId5" Type="http://schemas.openxmlformats.org/officeDocument/2006/relationships/oleObject" Target="../embeddings/oleObject10.bin"/><Relationship Id="rId6" Type="http://schemas.openxmlformats.org/officeDocument/2006/relationships/image" Target="../media/image20.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1.bin"/><Relationship Id="rId5" Type="http://schemas.openxmlformats.org/officeDocument/2006/relationships/image" Target="../media/image21.wmf"/><Relationship Id="rId6" Type="http://schemas.openxmlformats.org/officeDocument/2006/relationships/oleObject" Target="../embeddings/oleObject12.bin"/><Relationship Id="rId7" Type="http://schemas.openxmlformats.org/officeDocument/2006/relationships/image" Target="../media/image22.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23.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1" Type="http://schemas.openxmlformats.org/officeDocument/2006/relationships/slideLayout" Target="../slideLayouts/slideLayout6.xml"/><Relationship Id="rId2" Type="http://schemas.openxmlformats.org/officeDocument/2006/relationships/image" Target="../media/image3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3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577" y="1536767"/>
            <a:ext cx="9018847" cy="1470025"/>
          </a:xfrm>
        </p:spPr>
        <p:txBody>
          <a:bodyPr/>
          <a:lstStyle/>
          <a:p>
            <a:r>
              <a:rPr lang="en-US" i="1" dirty="0" smtClean="0"/>
              <a:t>A Primer on Information theory &amp; Information Dynamics</a:t>
            </a:r>
            <a:endParaRPr lang="en-US" i="1"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8753390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Shannon Information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975079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24469"/>
            <a:ext cx="8229600" cy="1143000"/>
          </a:xfrm>
        </p:spPr>
        <p:txBody>
          <a:bodyPr>
            <a:normAutofit fontScale="90000"/>
          </a:bodyPr>
          <a:lstStyle/>
          <a:p>
            <a:pPr algn="l" eaLnBrk="1" hangingPunct="1"/>
            <a:r>
              <a:rPr lang="en-US" dirty="0" smtClean="0">
                <a:solidFill>
                  <a:srgbClr val="000000"/>
                </a:solidFill>
                <a:latin typeface="Calibri" charset="0"/>
              </a:rPr>
              <a:t>A Simple Example: Random Coin Toss</a:t>
            </a:r>
            <a:endParaRPr lang="en-US" dirty="0">
              <a:solidFill>
                <a:srgbClr val="000000"/>
              </a:solidFill>
              <a:latin typeface="Calibri" charset="0"/>
            </a:endParaRPr>
          </a:p>
        </p:txBody>
      </p:sp>
      <p:sp>
        <p:nvSpPr>
          <p:cNvPr id="3" name="Content Placeholder 2"/>
          <p:cNvSpPr>
            <a:spLocks noGrp="1"/>
          </p:cNvSpPr>
          <p:nvPr>
            <p:ph idx="1"/>
          </p:nvPr>
        </p:nvSpPr>
        <p:spPr>
          <a:xfrm>
            <a:off x="3713396" y="1167469"/>
            <a:ext cx="5291111" cy="5009782"/>
          </a:xfrm>
        </p:spPr>
        <p:txBody>
          <a:bodyPr rtlCol="0">
            <a:normAutofit fontScale="85000" lnSpcReduction="20000"/>
          </a:bodyPr>
          <a:lstStyle/>
          <a:p>
            <a:pPr eaLnBrk="1" fontAlgn="auto" hangingPunct="1">
              <a:spcAft>
                <a:spcPts val="0"/>
              </a:spcAft>
              <a:buFont typeface="Arial" pitchFamily="34" charset="0"/>
              <a:buChar char="•"/>
              <a:defRPr/>
            </a:pPr>
            <a:r>
              <a:rPr lang="en-US" dirty="0" smtClean="0"/>
              <a:t>Let’s flip a coin 1 million times and record the sequence of flips.</a:t>
            </a:r>
          </a:p>
          <a:p>
            <a:pPr lvl="1">
              <a:buFont typeface="Arial" pitchFamily="34" charset="0"/>
              <a:buChar char="•"/>
              <a:defRPr/>
            </a:pPr>
            <a:r>
              <a:rPr lang="en-US" dirty="0" smtClean="0">
                <a:ea typeface="+mn-ea"/>
              </a:rPr>
              <a:t>If </a:t>
            </a:r>
            <a:r>
              <a:rPr lang="en-US" dirty="0" smtClean="0">
                <a:ea typeface="+mn-ea"/>
              </a:rPr>
              <a:t>you want to communicate this sequence to another person, how many bits will it take? </a:t>
            </a:r>
            <a:endParaRPr lang="en-US" dirty="0" smtClean="0">
              <a:ea typeface="+mn-ea"/>
            </a:endParaRPr>
          </a:p>
          <a:p>
            <a:pPr>
              <a:buFont typeface="Arial" pitchFamily="34" charset="0"/>
              <a:buChar char="•"/>
              <a:defRPr/>
            </a:pPr>
            <a:r>
              <a:rPr lang="en-US" dirty="0"/>
              <a:t>If it's a fair coin, the two possible outcomes, heads and tails, occur with equal probability. </a:t>
            </a:r>
            <a:endParaRPr lang="en-US" dirty="0" smtClean="0"/>
          </a:p>
          <a:p>
            <a:pPr>
              <a:buFont typeface="Arial" pitchFamily="34" charset="0"/>
              <a:buChar char="•"/>
              <a:defRPr/>
            </a:pPr>
            <a:r>
              <a:rPr lang="en-US" dirty="0" smtClean="0"/>
              <a:t>Therefore </a:t>
            </a:r>
            <a:r>
              <a:rPr lang="en-US" dirty="0"/>
              <a:t>each flip requires 1 bit of information to </a:t>
            </a:r>
            <a:r>
              <a:rPr lang="en-US" dirty="0" smtClean="0"/>
              <a:t>transmit.</a:t>
            </a:r>
          </a:p>
          <a:p>
            <a:pPr>
              <a:buFont typeface="Arial" pitchFamily="34" charset="0"/>
              <a:buChar char="•"/>
              <a:defRPr/>
            </a:pPr>
            <a:r>
              <a:rPr lang="en-US" dirty="0" smtClean="0"/>
              <a:t>To </a:t>
            </a:r>
            <a:r>
              <a:rPr lang="en-US" dirty="0"/>
              <a:t>send the entire sequence will require one million bits</a:t>
            </a:r>
            <a:r>
              <a:rPr lang="en-US" dirty="0" smtClean="0"/>
              <a:t>.</a:t>
            </a:r>
            <a:endParaRPr lang="en-US" dirty="0"/>
          </a:p>
        </p:txBody>
      </p:sp>
      <p:pic>
        <p:nvPicPr>
          <p:cNvPr id="2" name="Picture 1"/>
          <p:cNvPicPr>
            <a:picLocks noChangeAspect="1"/>
          </p:cNvPicPr>
          <p:nvPr/>
        </p:nvPicPr>
        <p:blipFill>
          <a:blip r:embed="rId2"/>
          <a:stretch>
            <a:fillRect/>
          </a:stretch>
        </p:blipFill>
        <p:spPr>
          <a:xfrm>
            <a:off x="457200" y="1167469"/>
            <a:ext cx="2867361" cy="4515529"/>
          </a:xfrm>
          <a:prstGeom prst="rect">
            <a:avLst/>
          </a:prstGeom>
        </p:spPr>
      </p:pic>
    </p:spTree>
    <p:extLst>
      <p:ext uri="{BB962C8B-B14F-4D97-AF65-F5344CB8AC3E}">
        <p14:creationId xmlns:p14="http://schemas.microsoft.com/office/powerpoint/2010/main" val="512347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24469"/>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solidFill>
                  <a:srgbClr val="000000"/>
                </a:solidFill>
              </a:rPr>
              <a:t>A Simple Example: Biased Coin Toss</a:t>
            </a:r>
            <a:endParaRPr lang="en-US" sz="3600" dirty="0">
              <a:solidFill>
                <a:srgbClr val="000000"/>
              </a:solidFill>
            </a:endParaRPr>
          </a:p>
        </p:txBody>
      </p:sp>
      <p:pic>
        <p:nvPicPr>
          <p:cNvPr id="5" name="Picture 4"/>
          <p:cNvPicPr>
            <a:picLocks noChangeAspect="1"/>
          </p:cNvPicPr>
          <p:nvPr/>
        </p:nvPicPr>
        <p:blipFill>
          <a:blip r:embed="rId3"/>
          <a:stretch>
            <a:fillRect/>
          </a:stretch>
        </p:blipFill>
        <p:spPr>
          <a:xfrm>
            <a:off x="4492560" y="2588464"/>
            <a:ext cx="3863133" cy="2312361"/>
          </a:xfrm>
          <a:prstGeom prst="rect">
            <a:avLst/>
          </a:prstGeom>
        </p:spPr>
      </p:pic>
      <p:sp>
        <p:nvSpPr>
          <p:cNvPr id="7" name="TextBox 6"/>
          <p:cNvSpPr txBox="1"/>
          <p:nvPr/>
        </p:nvSpPr>
        <p:spPr>
          <a:xfrm>
            <a:off x="216468" y="1792222"/>
            <a:ext cx="3954163" cy="3754874"/>
          </a:xfrm>
          <a:prstGeom prst="rect">
            <a:avLst/>
          </a:prstGeom>
          <a:noFill/>
        </p:spPr>
        <p:txBody>
          <a:bodyPr wrap="square" rtlCol="0">
            <a:spAutoFit/>
          </a:bodyPr>
          <a:lstStyle/>
          <a:p>
            <a:pPr marL="285750" indent="-285750">
              <a:buFont typeface="Arial"/>
              <a:buChar char="•"/>
            </a:pPr>
            <a:r>
              <a:rPr lang="en-US" sz="2000" dirty="0" smtClean="0">
                <a:latin typeface="+mj-lt"/>
              </a:rPr>
              <a:t>Suppose now that </a:t>
            </a:r>
            <a:r>
              <a:rPr lang="en-US" sz="2000" dirty="0">
                <a:latin typeface="+mj-lt"/>
              </a:rPr>
              <a:t>the coin is biased so that heads occur only 1/4 of the time, and tails occur 3/4. </a:t>
            </a:r>
            <a:endParaRPr lang="en-US" sz="2000" dirty="0" smtClean="0">
              <a:latin typeface="+mj-lt"/>
            </a:endParaRPr>
          </a:p>
          <a:p>
            <a:endParaRPr lang="en-US" sz="2000" dirty="0" smtClean="0">
              <a:latin typeface="+mj-lt"/>
            </a:endParaRPr>
          </a:p>
          <a:p>
            <a:pPr marL="742950" lvl="1" indent="-285750">
              <a:buFont typeface="Arial"/>
              <a:buChar char="•"/>
            </a:pPr>
            <a:r>
              <a:rPr lang="en-US" sz="2000" dirty="0" smtClean="0">
                <a:latin typeface="+mj-lt"/>
              </a:rPr>
              <a:t>The </a:t>
            </a:r>
            <a:r>
              <a:rPr lang="en-US" sz="2000" dirty="0">
                <a:latin typeface="+mj-lt"/>
              </a:rPr>
              <a:t>entire sequence can be sent in 811,300 bits, on </a:t>
            </a:r>
            <a:r>
              <a:rPr lang="en-US" sz="2000" dirty="0" smtClean="0">
                <a:latin typeface="+mj-lt"/>
              </a:rPr>
              <a:t>average. </a:t>
            </a:r>
            <a:r>
              <a:rPr lang="en-US" sz="2000" dirty="0">
                <a:latin typeface="+mj-lt"/>
              </a:rPr>
              <a:t>This would seem to imply that each flip of the coin requires just 0.8113 bits to transmit. </a:t>
            </a:r>
          </a:p>
          <a:p>
            <a:endParaRPr lang="en-US" sz="2000" dirty="0">
              <a:latin typeface="+mj-lt"/>
            </a:endParaRPr>
          </a:p>
        </p:txBody>
      </p:sp>
    </p:spTree>
    <p:extLst>
      <p:ext uri="{BB962C8B-B14F-4D97-AF65-F5344CB8AC3E}">
        <p14:creationId xmlns:p14="http://schemas.microsoft.com/office/powerpoint/2010/main" val="233178645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fontScale="90000"/>
          </a:bodyPr>
          <a:lstStyle/>
          <a:p>
            <a:pPr eaLnBrk="1" hangingPunct="1"/>
            <a:r>
              <a:rPr lang="en-US" dirty="0" smtClean="0">
                <a:solidFill>
                  <a:srgbClr val="000000"/>
                </a:solidFill>
              </a:rPr>
              <a:t>Quantifying Information </a:t>
            </a:r>
            <a:r>
              <a:rPr lang="en-US" dirty="0">
                <a:solidFill>
                  <a:srgbClr val="000000"/>
                </a:solidFill>
              </a:rPr>
              <a:t>Content</a:t>
            </a:r>
          </a:p>
        </p:txBody>
      </p:sp>
      <p:sp>
        <p:nvSpPr>
          <p:cNvPr id="3" name="Content Placeholder 2"/>
          <p:cNvSpPr>
            <a:spLocks noGrp="1"/>
          </p:cNvSpPr>
          <p:nvPr>
            <p:ph idx="1"/>
          </p:nvPr>
        </p:nvSpPr>
        <p:spPr/>
        <p:txBody>
          <a:bodyPr>
            <a:normAutofit/>
          </a:bodyPr>
          <a:lstStyle/>
          <a:p>
            <a:pPr eaLnBrk="1" hangingPunct="1">
              <a:lnSpc>
                <a:spcPct val="90000"/>
              </a:lnSpc>
            </a:pPr>
            <a:r>
              <a:rPr lang="en-US" sz="2800" dirty="0">
                <a:latin typeface="+mj-lt"/>
              </a:rPr>
              <a:t>Information Theory regards information as only those symbols that are </a:t>
            </a:r>
            <a:r>
              <a:rPr lang="en-US" sz="2800" dirty="0">
                <a:solidFill>
                  <a:srgbClr val="0000FF"/>
                </a:solidFill>
                <a:latin typeface="+mj-lt"/>
              </a:rPr>
              <a:t>uncertain</a:t>
            </a:r>
            <a:r>
              <a:rPr lang="en-US" sz="2800" dirty="0">
                <a:latin typeface="+mj-lt"/>
              </a:rPr>
              <a:t> to the receiver. </a:t>
            </a:r>
          </a:p>
          <a:p>
            <a:pPr lvl="1">
              <a:lnSpc>
                <a:spcPct val="90000"/>
              </a:lnSpc>
            </a:pPr>
            <a:r>
              <a:rPr lang="en-US" sz="2400" dirty="0">
                <a:latin typeface="+mj-lt"/>
              </a:rPr>
              <a:t>For years, people have sent telegraph messages, leaving out non-essential words such as "a" and "the</a:t>
            </a:r>
            <a:r>
              <a:rPr lang="en-US" sz="2400" dirty="0" smtClean="0">
                <a:latin typeface="+mj-lt"/>
              </a:rPr>
              <a:t>.”</a:t>
            </a:r>
          </a:p>
          <a:p>
            <a:pPr marL="457200" lvl="1" indent="0">
              <a:lnSpc>
                <a:spcPct val="90000"/>
              </a:lnSpc>
              <a:buNone/>
            </a:pPr>
            <a:r>
              <a:rPr lang="en-US" sz="2400" dirty="0" smtClean="0">
                <a:latin typeface="+mj-lt"/>
              </a:rPr>
              <a:t> </a:t>
            </a:r>
            <a:endParaRPr lang="en-US" sz="2400" dirty="0">
              <a:latin typeface="+mj-lt"/>
            </a:endParaRPr>
          </a:p>
          <a:p>
            <a:pPr lvl="1">
              <a:lnSpc>
                <a:spcPct val="90000"/>
              </a:lnSpc>
            </a:pPr>
            <a:r>
              <a:rPr lang="en-US" sz="2400" dirty="0">
                <a:latin typeface="+mj-lt"/>
              </a:rPr>
              <a:t>In the same vein, predictable symbols can be left out, like in the sentence, </a:t>
            </a:r>
            <a:r>
              <a:rPr lang="en-US" sz="2400" dirty="0">
                <a:solidFill>
                  <a:srgbClr val="0000FF"/>
                </a:solidFill>
                <a:latin typeface="+mj-lt"/>
              </a:rPr>
              <a:t>"only </a:t>
            </a:r>
            <a:r>
              <a:rPr lang="en-US" sz="2400" dirty="0" err="1">
                <a:solidFill>
                  <a:srgbClr val="0000FF"/>
                </a:solidFill>
                <a:latin typeface="+mj-lt"/>
              </a:rPr>
              <a:t>infrmatn</a:t>
            </a:r>
            <a:r>
              <a:rPr lang="en-US" sz="2400" dirty="0">
                <a:solidFill>
                  <a:srgbClr val="0000FF"/>
                </a:solidFill>
                <a:latin typeface="+mj-lt"/>
              </a:rPr>
              <a:t> </a:t>
            </a:r>
            <a:r>
              <a:rPr lang="en-US" sz="2400" dirty="0" err="1">
                <a:solidFill>
                  <a:srgbClr val="0000FF"/>
                </a:solidFill>
                <a:latin typeface="+mj-lt"/>
              </a:rPr>
              <a:t>esentil</a:t>
            </a:r>
            <a:r>
              <a:rPr lang="en-US" sz="2400" dirty="0">
                <a:solidFill>
                  <a:srgbClr val="0000FF"/>
                </a:solidFill>
                <a:latin typeface="+mj-lt"/>
              </a:rPr>
              <a:t> to </a:t>
            </a:r>
            <a:r>
              <a:rPr lang="en-US" sz="2400" dirty="0" err="1">
                <a:solidFill>
                  <a:srgbClr val="0000FF"/>
                </a:solidFill>
                <a:latin typeface="+mj-lt"/>
              </a:rPr>
              <a:t>understandn</a:t>
            </a:r>
            <a:r>
              <a:rPr lang="en-US" sz="2400" dirty="0">
                <a:solidFill>
                  <a:srgbClr val="0000FF"/>
                </a:solidFill>
                <a:latin typeface="+mj-lt"/>
              </a:rPr>
              <a:t> </a:t>
            </a:r>
            <a:r>
              <a:rPr lang="en-US" sz="2400" dirty="0" err="1">
                <a:solidFill>
                  <a:srgbClr val="0000FF"/>
                </a:solidFill>
                <a:latin typeface="+mj-lt"/>
              </a:rPr>
              <a:t>mst</a:t>
            </a:r>
            <a:r>
              <a:rPr lang="en-US" sz="2400" dirty="0">
                <a:solidFill>
                  <a:srgbClr val="0000FF"/>
                </a:solidFill>
                <a:latin typeface="+mj-lt"/>
              </a:rPr>
              <a:t> b </a:t>
            </a:r>
            <a:r>
              <a:rPr lang="en-US" sz="2400" dirty="0" err="1" smtClean="0">
                <a:solidFill>
                  <a:srgbClr val="0000FF"/>
                </a:solidFill>
                <a:latin typeface="+mj-lt"/>
              </a:rPr>
              <a:t>tranmitd</a:t>
            </a:r>
            <a:r>
              <a:rPr lang="en-US" sz="2400" dirty="0" smtClean="0">
                <a:solidFill>
                  <a:srgbClr val="0000FF"/>
                </a:solidFill>
                <a:latin typeface="+mj-lt"/>
              </a:rPr>
              <a:t>”</a:t>
            </a:r>
            <a:r>
              <a:rPr lang="en-US" sz="2400" dirty="0" smtClean="0">
                <a:latin typeface="+mj-lt"/>
              </a:rPr>
              <a:t>. </a:t>
            </a:r>
            <a:r>
              <a:rPr lang="en-US" sz="2400" dirty="0">
                <a:latin typeface="+mj-lt"/>
              </a:rPr>
              <a:t>Shannon made clear that uncertainty is the very commodity of communication. </a:t>
            </a:r>
          </a:p>
          <a:p>
            <a:pPr eaLnBrk="1" hangingPunct="1">
              <a:lnSpc>
                <a:spcPct val="90000"/>
              </a:lnSpc>
              <a:buFont typeface="Arial" charset="0"/>
              <a:buNone/>
            </a:pPr>
            <a:endParaRPr lang="en-US" sz="2800" dirty="0">
              <a:latin typeface="+mj-lt"/>
            </a:endParaRP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045DCC4-7381-8648-971B-727CA0CA22B2}" type="slidenum">
              <a:rPr lang="en-US">
                <a:solidFill>
                  <a:srgbClr val="898989"/>
                </a:solidFill>
                <a:latin typeface="Calibri" charset="0"/>
              </a:rPr>
              <a:pPr eaLnBrk="1" hangingPunct="1"/>
              <a:t>13</a:t>
            </a:fld>
            <a:endParaRPr lang="en-US">
              <a:solidFill>
                <a:srgbClr val="898989"/>
              </a:solidFill>
              <a:latin typeface="Calibri" charset="0"/>
            </a:endParaRPr>
          </a:p>
        </p:txBody>
      </p:sp>
    </p:spTree>
    <p:extLst>
      <p:ext uri="{BB962C8B-B14F-4D97-AF65-F5344CB8AC3E}">
        <p14:creationId xmlns:p14="http://schemas.microsoft.com/office/powerpoint/2010/main" val="25716271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Probabilities</a:t>
            </a:r>
            <a:endParaRPr lang="en-US" dirty="0"/>
          </a:p>
        </p:txBody>
      </p:sp>
      <p:sp>
        <p:nvSpPr>
          <p:cNvPr id="3" name="Content Placeholder 2"/>
          <p:cNvSpPr>
            <a:spLocks noGrp="1"/>
          </p:cNvSpPr>
          <p:nvPr>
            <p:ph idx="1"/>
          </p:nvPr>
        </p:nvSpPr>
        <p:spPr/>
        <p:txBody>
          <a:bodyPr>
            <a:normAutofit/>
          </a:bodyPr>
          <a:lstStyle/>
          <a:p>
            <a:r>
              <a:rPr lang="en-US" sz="2400" dirty="0" smtClean="0"/>
              <a:t>In this class, we’ll most often assume </a:t>
            </a:r>
            <a:r>
              <a:rPr lang="en-US" sz="2400" dirty="0"/>
              <a:t>that the processes we are interested in have a discrete, finite number of </a:t>
            </a:r>
            <a:r>
              <a:rPr lang="en-US" sz="2400" dirty="0" smtClean="0"/>
              <a:t>outcomes (e.g., Boolean values ‘0’ or ‘1’).</a:t>
            </a:r>
          </a:p>
          <a:p>
            <a:pPr marL="0" indent="0">
              <a:buNone/>
            </a:pPr>
            <a:endParaRPr lang="en-US" sz="2400" dirty="0" smtClean="0"/>
          </a:p>
          <a:p>
            <a:r>
              <a:rPr lang="en-US" sz="2400" dirty="0" smtClean="0"/>
              <a:t>A </a:t>
            </a:r>
            <a:r>
              <a:rPr lang="en-US" sz="2400" dirty="0"/>
              <a:t>process can then be represented as a </a:t>
            </a:r>
            <a:r>
              <a:rPr lang="en-US" sz="2400" i="1" dirty="0">
                <a:solidFill>
                  <a:srgbClr val="0000FF"/>
                </a:solidFill>
              </a:rPr>
              <a:t>probability distribution</a:t>
            </a:r>
            <a:r>
              <a:rPr lang="en-US" sz="2400" i="1" dirty="0"/>
              <a:t> </a:t>
            </a:r>
            <a:r>
              <a:rPr lang="en-US" sz="2400" dirty="0"/>
              <a:t>over outcomes: </a:t>
            </a:r>
            <a:endParaRPr lang="en-US" sz="2400" dirty="0"/>
          </a:p>
          <a:p>
            <a:pPr marL="0" indent="0">
              <a:buNone/>
            </a:pPr>
            <a:endParaRPr lang="en-US" sz="24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584" y="4335552"/>
            <a:ext cx="3810000" cy="647700"/>
          </a:xfrm>
          <a:prstGeom prst="rect">
            <a:avLst/>
          </a:prstGeom>
        </p:spPr>
      </p:pic>
    </p:spTree>
    <p:extLst>
      <p:ext uri="{BB962C8B-B14F-4D97-AF65-F5344CB8AC3E}">
        <p14:creationId xmlns:p14="http://schemas.microsoft.com/office/powerpoint/2010/main" val="1438734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Playing with Probabilities</a:t>
            </a:r>
            <a:endParaRPr lang="en-US" dirty="0"/>
          </a:p>
        </p:txBody>
      </p:sp>
      <p:sp>
        <p:nvSpPr>
          <p:cNvPr id="4" name="Content Placeholder 3"/>
          <p:cNvSpPr>
            <a:spLocks noGrp="1"/>
          </p:cNvSpPr>
          <p:nvPr>
            <p:ph idx="1"/>
          </p:nvPr>
        </p:nvSpPr>
        <p:spPr/>
        <p:txBody>
          <a:bodyPr>
            <a:normAutofit/>
          </a:bodyPr>
          <a:lstStyle/>
          <a:p>
            <a:r>
              <a:rPr lang="en-US" sz="2800" dirty="0" smtClean="0"/>
              <a:t>Given two discrete random variables X and Y we can also define:</a:t>
            </a:r>
          </a:p>
          <a:p>
            <a:pPr marL="0" indent="0">
              <a:buNone/>
            </a:pPr>
            <a:endParaRPr lang="en-US" sz="2800" dirty="0" smtClean="0"/>
          </a:p>
          <a:p>
            <a:r>
              <a:rPr lang="en-US" sz="2800" dirty="0">
                <a:solidFill>
                  <a:srgbClr val="008000"/>
                </a:solidFill>
              </a:rPr>
              <a:t>Conditional </a:t>
            </a:r>
            <a:r>
              <a:rPr lang="en-US" sz="2800" dirty="0" smtClean="0">
                <a:solidFill>
                  <a:srgbClr val="008000"/>
                </a:solidFill>
              </a:rPr>
              <a:t>Probability </a:t>
            </a:r>
            <a:r>
              <a:rPr lang="en-US" sz="2800" dirty="0" smtClean="0"/>
              <a:t>-</a:t>
            </a:r>
            <a:r>
              <a:rPr lang="en-US" sz="2800" dirty="0" smtClean="0">
                <a:solidFill>
                  <a:srgbClr val="008000"/>
                </a:solidFill>
              </a:rPr>
              <a:t> </a:t>
            </a:r>
            <a:r>
              <a:rPr lang="en-US" sz="2800" dirty="0" smtClean="0">
                <a:solidFill>
                  <a:srgbClr val="000000"/>
                </a:solidFill>
              </a:rPr>
              <a:t>probability </a:t>
            </a:r>
            <a:r>
              <a:rPr lang="en-US" sz="2800" dirty="0">
                <a:solidFill>
                  <a:srgbClr val="000000"/>
                </a:solidFill>
              </a:rPr>
              <a:t>for X to occur given that Y </a:t>
            </a:r>
            <a:r>
              <a:rPr lang="en-US" sz="2800" dirty="0" smtClean="0">
                <a:solidFill>
                  <a:srgbClr val="000000"/>
                </a:solidFill>
              </a:rPr>
              <a:t>occurred, often denoted as </a:t>
            </a:r>
            <a:r>
              <a:rPr lang="en-US" sz="2800" dirty="0" smtClean="0">
                <a:solidFill>
                  <a:srgbClr val="008000"/>
                </a:solidFill>
              </a:rPr>
              <a:t>P(X|Y)</a:t>
            </a:r>
            <a:endParaRPr lang="en-US" sz="2800" dirty="0">
              <a:solidFill>
                <a:srgbClr val="008000"/>
              </a:solidFill>
            </a:endParaRPr>
          </a:p>
          <a:p>
            <a:pPr marL="0" indent="0">
              <a:buNone/>
            </a:pPr>
            <a:endParaRPr lang="en-US" sz="2800" dirty="0" smtClean="0"/>
          </a:p>
          <a:p>
            <a:r>
              <a:rPr lang="en-US" sz="2800" dirty="0" smtClean="0">
                <a:solidFill>
                  <a:srgbClr val="0000FF"/>
                </a:solidFill>
              </a:rPr>
              <a:t>Joint Probability </a:t>
            </a:r>
            <a:r>
              <a:rPr lang="en-US" sz="2800" dirty="0" smtClean="0">
                <a:solidFill>
                  <a:srgbClr val="000000"/>
                </a:solidFill>
              </a:rPr>
              <a:t>–</a:t>
            </a:r>
            <a:r>
              <a:rPr lang="en-US" sz="2800" dirty="0" smtClean="0">
                <a:solidFill>
                  <a:srgbClr val="0000FF"/>
                </a:solidFill>
              </a:rPr>
              <a:t> </a:t>
            </a:r>
            <a:r>
              <a:rPr lang="en-US" sz="2800" dirty="0" smtClean="0"/>
              <a:t>probability for X </a:t>
            </a:r>
            <a:r>
              <a:rPr lang="en-US" sz="2800" i="1" dirty="0" smtClean="0"/>
              <a:t>and</a:t>
            </a:r>
            <a:r>
              <a:rPr lang="en-US" sz="2800" dirty="0" smtClean="0"/>
              <a:t> Y to both occur, often denoted </a:t>
            </a:r>
            <a:r>
              <a:rPr lang="en-US" sz="2800" dirty="0" smtClean="0">
                <a:solidFill>
                  <a:srgbClr val="0000FF"/>
                </a:solidFill>
              </a:rPr>
              <a:t>P(X, Y)</a:t>
            </a:r>
            <a:endParaRPr lang="en-US" sz="2800" dirty="0">
              <a:solidFill>
                <a:srgbClr val="0000FF"/>
              </a:solidFill>
            </a:endParaRPr>
          </a:p>
          <a:p>
            <a:pPr marL="0" indent="0">
              <a:buNone/>
            </a:pPr>
            <a:endParaRPr lang="en-US" sz="2800" dirty="0" smtClean="0">
              <a:solidFill>
                <a:srgbClr val="0000FF"/>
              </a:solidFill>
            </a:endParaRPr>
          </a:p>
        </p:txBody>
      </p:sp>
    </p:spTree>
    <p:extLst>
      <p:ext uri="{BB962C8B-B14F-4D97-AF65-F5344CB8AC3E}">
        <p14:creationId xmlns:p14="http://schemas.microsoft.com/office/powerpoint/2010/main" val="14097915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Probabilities</a:t>
            </a:r>
          </a:p>
        </p:txBody>
      </p:sp>
      <p:sp>
        <p:nvSpPr>
          <p:cNvPr id="3" name="Content Placeholder 2"/>
          <p:cNvSpPr>
            <a:spLocks noGrp="1"/>
          </p:cNvSpPr>
          <p:nvPr>
            <p:ph idx="1"/>
          </p:nvPr>
        </p:nvSpPr>
        <p:spPr/>
        <p:txBody>
          <a:bodyPr/>
          <a:lstStyle/>
          <a:p>
            <a:r>
              <a:rPr lang="en-US" dirty="0" smtClean="0"/>
              <a:t>Conditional and joint probability are related: </a:t>
            </a:r>
            <a:endParaRPr lang="en-US"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284" y="2321984"/>
            <a:ext cx="4914900" cy="469900"/>
          </a:xfrm>
          <a:prstGeom prst="rect">
            <a:avLst/>
          </a:prstGeom>
        </p:spPr>
      </p:pic>
      <p:sp>
        <p:nvSpPr>
          <p:cNvPr id="6" name="TextBox 5"/>
          <p:cNvSpPr txBox="1"/>
          <p:nvPr/>
        </p:nvSpPr>
        <p:spPr>
          <a:xfrm>
            <a:off x="457200" y="3285067"/>
            <a:ext cx="8077200" cy="1569660"/>
          </a:xfrm>
          <a:prstGeom prst="rect">
            <a:avLst/>
          </a:prstGeom>
          <a:noFill/>
        </p:spPr>
        <p:txBody>
          <a:bodyPr wrap="square" rtlCol="0">
            <a:spAutoFit/>
          </a:bodyPr>
          <a:lstStyle/>
          <a:p>
            <a:r>
              <a:rPr lang="en-US" sz="3200" dirty="0" smtClean="0"/>
              <a:t>Example: Tossing two coins</a:t>
            </a:r>
          </a:p>
          <a:p>
            <a:endParaRPr lang="en-US" sz="3200" dirty="0" smtClean="0"/>
          </a:p>
          <a:p>
            <a:r>
              <a:rPr lang="en-US" sz="3200" i="1" dirty="0" smtClean="0"/>
              <a:t>What is the probability of both yielding heads?</a:t>
            </a:r>
            <a:endParaRPr lang="en-US" sz="3200" i="1" dirty="0"/>
          </a:p>
        </p:txBody>
      </p:sp>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017" y="5625568"/>
            <a:ext cx="3100916" cy="329695"/>
          </a:xfrm>
          <a:prstGeom prst="rect">
            <a:avLst/>
          </a:prstGeom>
        </p:spPr>
      </p:pic>
      <p:sp>
        <p:nvSpPr>
          <p:cNvPr id="8" name="TextBox 7"/>
          <p:cNvSpPr txBox="1"/>
          <p:nvPr/>
        </p:nvSpPr>
        <p:spPr>
          <a:xfrm>
            <a:off x="3691467" y="5625568"/>
            <a:ext cx="4842933" cy="646331"/>
          </a:xfrm>
          <a:prstGeom prst="rect">
            <a:avLst/>
          </a:prstGeom>
          <a:noFill/>
        </p:spPr>
        <p:txBody>
          <a:bodyPr wrap="square" rtlCol="0">
            <a:spAutoFit/>
          </a:bodyPr>
          <a:lstStyle/>
          <a:p>
            <a:r>
              <a:rPr lang="en-US" dirty="0" smtClean="0"/>
              <a:t>if X and Y are independent (reduces to product of </a:t>
            </a:r>
            <a:r>
              <a:rPr lang="en-US" dirty="0" smtClean="0">
                <a:solidFill>
                  <a:srgbClr val="0000FF"/>
                </a:solidFill>
              </a:rPr>
              <a:t>marginal</a:t>
            </a:r>
            <a:r>
              <a:rPr lang="en-US" dirty="0" smtClean="0"/>
              <a:t> probabilities)</a:t>
            </a:r>
            <a:endParaRPr lang="en-US" dirty="0"/>
          </a:p>
        </p:txBody>
      </p:sp>
    </p:spTree>
    <p:extLst>
      <p:ext uri="{BB962C8B-B14F-4D97-AF65-F5344CB8AC3E}">
        <p14:creationId xmlns:p14="http://schemas.microsoft.com/office/powerpoint/2010/main" val="3191493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Entropy Defined </a:t>
            </a:r>
            <a:br>
              <a:rPr lang="en-US" dirty="0"/>
            </a:br>
            <a:endParaRPr lang="en-US" dirty="0"/>
          </a:p>
        </p:txBody>
      </p:sp>
      <p:sp>
        <p:nvSpPr>
          <p:cNvPr id="3" name="Content Placeholder 2"/>
          <p:cNvSpPr>
            <a:spLocks noGrp="1"/>
          </p:cNvSpPr>
          <p:nvPr>
            <p:ph idx="1"/>
          </p:nvPr>
        </p:nvSpPr>
        <p:spPr>
          <a:xfrm>
            <a:off x="457200" y="1278466"/>
            <a:ext cx="8229600" cy="4525963"/>
          </a:xfrm>
        </p:spPr>
        <p:txBody>
          <a:bodyPr>
            <a:normAutofit lnSpcReduction="10000"/>
          </a:bodyPr>
          <a:lstStyle/>
          <a:p>
            <a:r>
              <a:rPr lang="en-US" dirty="0" smtClean="0"/>
              <a:t>We </a:t>
            </a:r>
            <a:r>
              <a:rPr lang="en-US" dirty="0"/>
              <a:t>want a function, call </a:t>
            </a:r>
            <a:r>
              <a:rPr lang="en-US" dirty="0" smtClean="0"/>
              <a:t>it        , </a:t>
            </a:r>
            <a:r>
              <a:rPr lang="en-US" dirty="0"/>
              <a:t>that takes a list of probabilities and tells us the “information” in that process. </a:t>
            </a:r>
            <a:endParaRPr lang="en-US" dirty="0" smtClean="0"/>
          </a:p>
          <a:p>
            <a:r>
              <a:rPr lang="en-US" dirty="0" smtClean="0"/>
              <a:t>Let’s </a:t>
            </a:r>
            <a:r>
              <a:rPr lang="en-US" dirty="0"/>
              <a:t>require the function to obey four simple </a:t>
            </a:r>
            <a:r>
              <a:rPr lang="en-US" dirty="0" smtClean="0"/>
              <a:t>axioms:</a:t>
            </a:r>
          </a:p>
          <a:p>
            <a:pPr lvl="1"/>
            <a:r>
              <a:rPr lang="en-US" dirty="0" smtClean="0"/>
              <a:t>Continuity </a:t>
            </a:r>
          </a:p>
          <a:p>
            <a:pPr lvl="1"/>
            <a:r>
              <a:rPr lang="en-US" dirty="0" smtClean="0"/>
              <a:t>Symmetry </a:t>
            </a:r>
          </a:p>
          <a:p>
            <a:pPr lvl="1"/>
            <a:r>
              <a:rPr lang="en-US" dirty="0" smtClean="0"/>
              <a:t>Condition </a:t>
            </a:r>
            <a:r>
              <a:rPr lang="en-US" dirty="0"/>
              <a:t>of Maximum </a:t>
            </a:r>
            <a:r>
              <a:rPr lang="en-US" dirty="0" smtClean="0"/>
              <a:t>Information</a:t>
            </a:r>
          </a:p>
          <a:p>
            <a:pPr lvl="1"/>
            <a:r>
              <a:rPr lang="en-US" dirty="0" err="1" smtClean="0"/>
              <a:t>Additivity</a:t>
            </a:r>
            <a:endParaRPr lang="en-US" dirty="0"/>
          </a:p>
        </p:txBody>
      </p:sp>
      <p:sp>
        <p:nvSpPr>
          <p:cNvPr id="4" name="TextBox 3"/>
          <p:cNvSpPr txBox="1"/>
          <p:nvPr/>
        </p:nvSpPr>
        <p:spPr>
          <a:xfrm>
            <a:off x="304800" y="6399199"/>
            <a:ext cx="8517467" cy="369332"/>
          </a:xfrm>
          <a:prstGeom prst="rect">
            <a:avLst/>
          </a:prstGeom>
          <a:noFill/>
        </p:spPr>
        <p:txBody>
          <a:bodyPr wrap="square" rtlCol="0">
            <a:spAutoFit/>
          </a:bodyPr>
          <a:lstStyle/>
          <a:p>
            <a:r>
              <a:rPr lang="en-US" dirty="0" smtClean="0"/>
              <a:t>Adopted from </a:t>
            </a:r>
            <a:r>
              <a:rPr lang="en-US" dirty="0" err="1" smtClean="0"/>
              <a:t>Dedeo</a:t>
            </a:r>
            <a:r>
              <a:rPr lang="en-US" dirty="0" smtClean="0"/>
              <a:t> “Information for Intelligent People” SFI CCCS Lecture</a:t>
            </a:r>
            <a:endParaRPr lang="en-US"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1656" y="1295399"/>
            <a:ext cx="769945" cy="461967"/>
          </a:xfrm>
          <a:prstGeom prst="rect">
            <a:avLst/>
          </a:prstGeom>
        </p:spPr>
      </p:pic>
    </p:spTree>
    <p:extLst>
      <p:ext uri="{BB962C8B-B14F-4D97-AF65-F5344CB8AC3E}">
        <p14:creationId xmlns:p14="http://schemas.microsoft.com/office/powerpoint/2010/main" val="23929802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Continuity</a:t>
            </a:r>
            <a:endParaRPr lang="en-US" dirty="0"/>
          </a:p>
        </p:txBody>
      </p:sp>
      <p:sp>
        <p:nvSpPr>
          <p:cNvPr id="3" name="Content Placeholder 2"/>
          <p:cNvSpPr>
            <a:spLocks noGrp="1"/>
          </p:cNvSpPr>
          <p:nvPr>
            <p:ph idx="1"/>
          </p:nvPr>
        </p:nvSpPr>
        <p:spPr/>
        <p:txBody>
          <a:bodyPr/>
          <a:lstStyle/>
          <a:p>
            <a:r>
              <a:rPr lang="en-US" dirty="0" smtClean="0"/>
              <a:t>“If </a:t>
            </a:r>
            <a:r>
              <a:rPr lang="en-US" dirty="0"/>
              <a:t>I only change the probabilities a little, the information of the process should change only a </a:t>
            </a:r>
            <a:r>
              <a:rPr lang="en-US" dirty="0" smtClean="0"/>
              <a:t>little”</a:t>
            </a:r>
            <a:endParaRPr lang="en-US" dirty="0"/>
          </a:p>
          <a:p>
            <a:endParaRPr lang="en-US" dirty="0"/>
          </a:p>
        </p:txBody>
      </p:sp>
    </p:spTree>
    <p:extLst>
      <p:ext uri="{BB962C8B-B14F-4D97-AF65-F5344CB8AC3E}">
        <p14:creationId xmlns:p14="http://schemas.microsoft.com/office/powerpoint/2010/main" val="291562148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Symmetry</a:t>
            </a:r>
            <a:endParaRPr lang="en-US" dirty="0"/>
          </a:p>
        </p:txBody>
      </p:sp>
      <p:sp>
        <p:nvSpPr>
          <p:cNvPr id="3" name="Content Placeholder 2"/>
          <p:cNvSpPr>
            <a:spLocks noGrp="1"/>
          </p:cNvSpPr>
          <p:nvPr>
            <p:ph idx="1"/>
          </p:nvPr>
        </p:nvSpPr>
        <p:spPr>
          <a:xfrm>
            <a:off x="457200" y="1600200"/>
            <a:ext cx="8229600" cy="1363133"/>
          </a:xfrm>
        </p:spPr>
        <p:txBody>
          <a:bodyPr/>
          <a:lstStyle/>
          <a:p>
            <a:r>
              <a:rPr lang="en-US" dirty="0" smtClean="0"/>
              <a:t>“</a:t>
            </a:r>
            <a:r>
              <a:rPr lang="en-US" dirty="0"/>
              <a:t>I</a:t>
            </a:r>
            <a:r>
              <a:rPr lang="en-US" dirty="0" smtClean="0"/>
              <a:t>f </a:t>
            </a:r>
            <a:r>
              <a:rPr lang="en-US" dirty="0"/>
              <a:t>I reorder the list of probabilities I gave you, you should get the same </a:t>
            </a:r>
            <a:r>
              <a:rPr lang="en-US" dirty="0" smtClean="0"/>
              <a:t>answer”</a:t>
            </a:r>
            <a:endParaRPr lang="en-US" dirty="0"/>
          </a:p>
          <a:p>
            <a:pPr marL="0" indent="0">
              <a:buNone/>
            </a:pPr>
            <a:endParaRPr lang="en-US" dirty="0"/>
          </a:p>
        </p:txBody>
      </p:sp>
      <p:sp>
        <p:nvSpPr>
          <p:cNvPr id="5" name="TextBox 4"/>
          <p:cNvSpPr txBox="1"/>
          <p:nvPr/>
        </p:nvSpPr>
        <p:spPr>
          <a:xfrm>
            <a:off x="626533" y="3031067"/>
            <a:ext cx="8060267" cy="461665"/>
          </a:xfrm>
          <a:prstGeom prst="rect">
            <a:avLst/>
          </a:prstGeom>
          <a:noFill/>
        </p:spPr>
        <p:txBody>
          <a:bodyPr wrap="square" rtlCol="0">
            <a:spAutoFit/>
          </a:bodyPr>
          <a:lstStyle/>
          <a:p>
            <a:r>
              <a:rPr lang="en-US" sz="2400" dirty="0" smtClean="0"/>
              <a:t>e.g.,  if the probabilities are </a:t>
            </a:r>
            <a:endParaRPr lang="en-US" sz="2400" dirty="0"/>
          </a:p>
        </p:txBody>
      </p:sp>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33" y="3640137"/>
            <a:ext cx="3439584" cy="394008"/>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299" y="3591401"/>
            <a:ext cx="3865034" cy="442744"/>
          </a:xfrm>
          <a:prstGeom prst="rect">
            <a:avLst/>
          </a:prstGeom>
        </p:spPr>
      </p:pic>
      <p:sp>
        <p:nvSpPr>
          <p:cNvPr id="9" name="TextBox 8"/>
          <p:cNvSpPr txBox="1"/>
          <p:nvPr/>
        </p:nvSpPr>
        <p:spPr>
          <a:xfrm>
            <a:off x="4286246" y="3572405"/>
            <a:ext cx="874182" cy="461665"/>
          </a:xfrm>
          <a:prstGeom prst="rect">
            <a:avLst/>
          </a:prstGeom>
          <a:noFill/>
        </p:spPr>
        <p:txBody>
          <a:bodyPr wrap="square" rtlCol="0">
            <a:spAutoFit/>
          </a:bodyPr>
          <a:lstStyle/>
          <a:p>
            <a:r>
              <a:rPr lang="en-US" sz="2400" dirty="0" smtClean="0"/>
              <a:t>or</a:t>
            </a:r>
            <a:endParaRPr lang="en-US" sz="2400" dirty="0"/>
          </a:p>
        </p:txBody>
      </p:sp>
      <p:sp>
        <p:nvSpPr>
          <p:cNvPr id="10" name="TextBox 9"/>
          <p:cNvSpPr txBox="1"/>
          <p:nvPr/>
        </p:nvSpPr>
        <p:spPr>
          <a:xfrm>
            <a:off x="626533" y="4318000"/>
            <a:ext cx="8178800" cy="830997"/>
          </a:xfrm>
          <a:prstGeom prst="rect">
            <a:avLst/>
          </a:prstGeom>
          <a:noFill/>
        </p:spPr>
        <p:txBody>
          <a:bodyPr wrap="square" rtlCol="0">
            <a:spAutoFit/>
          </a:bodyPr>
          <a:lstStyle/>
          <a:p>
            <a:r>
              <a:rPr lang="en-US" sz="2400" dirty="0" smtClean="0"/>
              <a:t>the  amount of information I gain on learning the outcome of an event is the same.</a:t>
            </a:r>
            <a:endParaRPr lang="en-US" sz="2400" dirty="0"/>
          </a:p>
        </p:txBody>
      </p:sp>
      <p:sp>
        <p:nvSpPr>
          <p:cNvPr id="11" name="TextBox 10"/>
          <p:cNvSpPr txBox="1"/>
          <p:nvPr/>
        </p:nvSpPr>
        <p:spPr>
          <a:xfrm>
            <a:off x="626533" y="5689601"/>
            <a:ext cx="8178800" cy="830997"/>
          </a:xfrm>
          <a:prstGeom prst="rect">
            <a:avLst/>
          </a:prstGeom>
          <a:noFill/>
        </p:spPr>
        <p:txBody>
          <a:bodyPr wrap="square" rtlCol="0">
            <a:spAutoFit/>
          </a:bodyPr>
          <a:lstStyle/>
          <a:p>
            <a:r>
              <a:rPr lang="en-US" sz="2400" i="1" dirty="0" smtClean="0">
                <a:solidFill>
                  <a:srgbClr val="0000FF"/>
                </a:solidFill>
              </a:rPr>
              <a:t>Information theory is “syntactic” and does not deal with the meanings of symbols</a:t>
            </a:r>
            <a:endParaRPr lang="en-US" sz="2400" i="1" dirty="0">
              <a:solidFill>
                <a:srgbClr val="0000FF"/>
              </a:solidFill>
            </a:endParaRPr>
          </a:p>
        </p:txBody>
      </p:sp>
    </p:spTree>
    <p:extLst>
      <p:ext uri="{BB962C8B-B14F-4D97-AF65-F5344CB8AC3E}">
        <p14:creationId xmlns:p14="http://schemas.microsoft.com/office/powerpoint/2010/main" val="18052932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01700"/>
            <a:ext cx="9144000" cy="5029919"/>
          </a:xfrm>
          <a:prstGeom prst="rect">
            <a:avLst/>
          </a:prstGeom>
        </p:spPr>
      </p:pic>
    </p:spTree>
    <p:extLst>
      <p:ext uri="{BB962C8B-B14F-4D97-AF65-F5344CB8AC3E}">
        <p14:creationId xmlns:p14="http://schemas.microsoft.com/office/powerpoint/2010/main" val="313886664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defTabSz="457200" rtl="0">
              <a:spcBef>
                <a:spcPct val="0"/>
              </a:spcBef>
            </a:pPr>
            <a:r>
              <a:rPr lang="en-US" sz="3600" dirty="0" smtClean="0">
                <a:latin typeface="+mj-lt"/>
              </a:rPr>
              <a:t>Condition of Maximum Information</a:t>
            </a:r>
            <a:endParaRPr lang="en-US" sz="3600" dirty="0">
              <a:latin typeface="+mj-lt"/>
            </a:endParaRPr>
          </a:p>
        </p:txBody>
      </p:sp>
      <p:sp>
        <p:nvSpPr>
          <p:cNvPr id="3" name="Content Placeholder 2"/>
          <p:cNvSpPr>
            <a:spLocks noGrp="1"/>
          </p:cNvSpPr>
          <p:nvPr>
            <p:ph idx="1"/>
          </p:nvPr>
        </p:nvSpPr>
        <p:spPr/>
        <p:txBody>
          <a:bodyPr/>
          <a:lstStyle/>
          <a:p>
            <a:r>
              <a:rPr lang="en-US" dirty="0" smtClean="0"/>
              <a:t>“</a:t>
            </a:r>
            <a:r>
              <a:rPr lang="en-US" dirty="0"/>
              <a:t>H(p⃗) is at its maximum value when all the p</a:t>
            </a:r>
            <a:r>
              <a:rPr lang="en-US" baseline="-25000" dirty="0"/>
              <a:t>i</a:t>
            </a:r>
            <a:r>
              <a:rPr lang="en-US" dirty="0"/>
              <a:t> are </a:t>
            </a:r>
            <a:r>
              <a:rPr lang="en-US" dirty="0" smtClean="0"/>
              <a:t>equal” </a:t>
            </a:r>
            <a:endParaRPr lang="en-US" dirty="0"/>
          </a:p>
          <a:p>
            <a:pPr marL="0" indent="0">
              <a:buNone/>
            </a:pPr>
            <a:endParaRPr lang="en-US" dirty="0" smtClean="0"/>
          </a:p>
          <a:p>
            <a:pPr lvl="1"/>
            <a:r>
              <a:rPr lang="en-US" sz="2400" dirty="0"/>
              <a:t>if every possible outcome (from the list of possible outcomes) is equally likely, the process has the maximum </a:t>
            </a:r>
            <a:r>
              <a:rPr lang="en-US" sz="2400" dirty="0" smtClean="0"/>
              <a:t>information</a:t>
            </a:r>
            <a:r>
              <a:rPr lang="en-US" sz="2400" dirty="0"/>
              <a:t> </a:t>
            </a:r>
            <a:r>
              <a:rPr lang="en-US" sz="2400" dirty="0" smtClean="0"/>
              <a:t>(our unbiased coin toss example).</a:t>
            </a:r>
            <a:endParaRPr lang="en-US" sz="2400" dirty="0"/>
          </a:p>
          <a:p>
            <a:pPr marL="457200" lvl="1" indent="0">
              <a:buNone/>
            </a:pPr>
            <a:endParaRPr lang="en-US" sz="2400" dirty="0"/>
          </a:p>
        </p:txBody>
      </p:sp>
    </p:spTree>
    <p:extLst>
      <p:ext uri="{BB962C8B-B14F-4D97-AF65-F5344CB8AC3E}">
        <p14:creationId xmlns:p14="http://schemas.microsoft.com/office/powerpoint/2010/main" val="13769332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defTabSz="457200" rtl="0">
              <a:spcBef>
                <a:spcPct val="0"/>
              </a:spcBef>
            </a:pPr>
            <a:r>
              <a:rPr lang="en-US" sz="3600" dirty="0" err="1" smtClean="0">
                <a:latin typeface="+mj-lt"/>
              </a:rPr>
              <a:t>Additivity</a:t>
            </a:r>
            <a:endParaRPr lang="en-US" sz="3600" dirty="0">
              <a:latin typeface="+mj-lt"/>
            </a:endParaRPr>
          </a:p>
        </p:txBody>
      </p:sp>
      <p:sp>
        <p:nvSpPr>
          <p:cNvPr id="3" name="Content Placeholder 2"/>
          <p:cNvSpPr>
            <a:spLocks noGrp="1"/>
          </p:cNvSpPr>
          <p:nvPr>
            <p:ph idx="1"/>
          </p:nvPr>
        </p:nvSpPr>
        <p:spPr/>
        <p:txBody>
          <a:bodyPr/>
          <a:lstStyle/>
          <a:p>
            <a:r>
              <a:rPr lang="en-US" dirty="0" smtClean="0"/>
              <a:t>The outcome should not depend on how we measure the information (</a:t>
            </a:r>
            <a:r>
              <a:rPr lang="en-US" i="1" dirty="0" smtClean="0"/>
              <a:t>i.e., </a:t>
            </a:r>
            <a:r>
              <a:rPr lang="en-US" dirty="0" smtClean="0"/>
              <a:t>how it is divided into parts)</a:t>
            </a:r>
            <a:endParaRPr lang="en-US" dirty="0"/>
          </a:p>
        </p:txBody>
      </p:sp>
    </p:spTree>
    <p:extLst>
      <p:ext uri="{BB962C8B-B14F-4D97-AF65-F5344CB8AC3E}">
        <p14:creationId xmlns:p14="http://schemas.microsoft.com/office/powerpoint/2010/main" val="154710369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lgn="l" eaLnBrk="1" fontAlgn="auto" hangingPunct="1">
              <a:spcAft>
                <a:spcPts val="0"/>
              </a:spcAft>
              <a:defRPr/>
            </a:pPr>
            <a:r>
              <a:rPr lang="en-US" dirty="0" smtClean="0">
                <a:ea typeface="+mj-ea"/>
              </a:rPr>
              <a:t>A Quantitative Measure of Information</a:t>
            </a:r>
          </a:p>
        </p:txBody>
      </p:sp>
      <p:sp>
        <p:nvSpPr>
          <p:cNvPr id="1032" name="Content Placeholder 2"/>
          <p:cNvSpPr>
            <a:spLocks noGrp="1"/>
          </p:cNvSpPr>
          <p:nvPr>
            <p:ph idx="1"/>
          </p:nvPr>
        </p:nvSpPr>
        <p:spPr/>
        <p:txBody>
          <a:bodyPr>
            <a:normAutofit/>
          </a:bodyPr>
          <a:lstStyle/>
          <a:p>
            <a:pPr eaLnBrk="1" hangingPunct="1"/>
            <a:r>
              <a:rPr lang="en-US" sz="2800" dirty="0">
                <a:latin typeface="+mj-lt"/>
              </a:rPr>
              <a:t>Suppose we have to select some equipment from a catalog which indicates </a:t>
            </a:r>
            <a:r>
              <a:rPr lang="en-US" sz="2800" i="1" dirty="0">
                <a:latin typeface="+mj-lt"/>
              </a:rPr>
              <a:t>n</a:t>
            </a:r>
            <a:r>
              <a:rPr lang="en-US" sz="2800" dirty="0">
                <a:latin typeface="+mj-lt"/>
              </a:rPr>
              <a:t> distinct models</a:t>
            </a:r>
            <a:r>
              <a:rPr lang="en-US" sz="2800" dirty="0" smtClean="0">
                <a:latin typeface="+mj-lt"/>
              </a:rPr>
              <a:t>:</a:t>
            </a:r>
          </a:p>
          <a:p>
            <a:pPr eaLnBrk="1" hangingPunct="1"/>
            <a:endParaRPr lang="en-US" sz="2800" dirty="0">
              <a:latin typeface="+mj-lt"/>
            </a:endParaRPr>
          </a:p>
          <a:p>
            <a:pPr marL="0" indent="0" eaLnBrk="1" hangingPunct="1">
              <a:buNone/>
            </a:pPr>
            <a:endParaRPr lang="en-US" sz="2800" dirty="0">
              <a:latin typeface="+mj-lt"/>
            </a:endParaRPr>
          </a:p>
          <a:p>
            <a:pPr eaLnBrk="1" hangingPunct="1"/>
            <a:r>
              <a:rPr lang="en-US" sz="2800" dirty="0">
                <a:latin typeface="+mj-lt"/>
              </a:rPr>
              <a:t>The desired amount of information            associated with the selection of a particular model        must be a function of the probability of choosing      :</a:t>
            </a:r>
          </a:p>
        </p:txBody>
      </p:sp>
      <p:graphicFrame>
        <p:nvGraphicFramePr>
          <p:cNvPr id="1026" name="Object 2"/>
          <p:cNvGraphicFramePr>
            <a:graphicFrameLocks noChangeAspect="1"/>
          </p:cNvGraphicFramePr>
          <p:nvPr>
            <p:extLst>
              <p:ext uri="{D42A27DB-BD31-4B8C-83A1-F6EECF244321}">
                <p14:modId xmlns:p14="http://schemas.microsoft.com/office/powerpoint/2010/main" val="1777664478"/>
              </p:ext>
            </p:extLst>
          </p:nvPr>
        </p:nvGraphicFramePr>
        <p:xfrm>
          <a:off x="2936875" y="2741083"/>
          <a:ext cx="1928813" cy="593725"/>
        </p:xfrm>
        <a:graphic>
          <a:graphicData uri="http://schemas.openxmlformats.org/presentationml/2006/ole">
            <mc:AlternateContent xmlns:mc="http://schemas.openxmlformats.org/markup-compatibility/2006">
              <mc:Choice xmlns:v="urn:schemas-microsoft-com:vml" Requires="v">
                <p:oleObj spid="_x0000_s26680" name="Equation" r:id="rId3" imgW="825480" imgH="253800" progId="Equation.DSMT4">
                  <p:embed/>
                </p:oleObj>
              </mc:Choice>
              <mc:Fallback>
                <p:oleObj name="Equation" r:id="rId3" imgW="82548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875" y="2741083"/>
                        <a:ext cx="1928813"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27" name="Object 3"/>
          <p:cNvGraphicFramePr>
            <a:graphicFrameLocks noChangeAspect="1"/>
          </p:cNvGraphicFramePr>
          <p:nvPr>
            <p:extLst>
              <p:ext uri="{D42A27DB-BD31-4B8C-83A1-F6EECF244321}">
                <p14:modId xmlns:p14="http://schemas.microsoft.com/office/powerpoint/2010/main" val="2331680713"/>
              </p:ext>
            </p:extLst>
          </p:nvPr>
        </p:nvGraphicFramePr>
        <p:xfrm>
          <a:off x="6553200" y="3462866"/>
          <a:ext cx="920750" cy="571500"/>
        </p:xfrm>
        <a:graphic>
          <a:graphicData uri="http://schemas.openxmlformats.org/presentationml/2006/ole">
            <mc:AlternateContent xmlns:mc="http://schemas.openxmlformats.org/markup-compatibility/2006">
              <mc:Choice xmlns:v="urn:schemas-microsoft-com:vml" Requires="v">
                <p:oleObj spid="_x0000_s26681" name="Equation" r:id="rId5" imgW="368280" imgH="228600" progId="Equation.DSMT4">
                  <p:embed/>
                </p:oleObj>
              </mc:Choice>
              <mc:Fallback>
                <p:oleObj name="Equation" r:id="rId5" imgW="3682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3462866"/>
                        <a:ext cx="9207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28" name="Object 5"/>
          <p:cNvGraphicFramePr>
            <a:graphicFrameLocks noChangeAspect="1"/>
          </p:cNvGraphicFramePr>
          <p:nvPr>
            <p:extLst>
              <p:ext uri="{D42A27DB-BD31-4B8C-83A1-F6EECF244321}">
                <p14:modId xmlns:p14="http://schemas.microsoft.com/office/powerpoint/2010/main" val="2182332003"/>
              </p:ext>
            </p:extLst>
          </p:nvPr>
        </p:nvGraphicFramePr>
        <p:xfrm>
          <a:off x="2003956" y="4414303"/>
          <a:ext cx="571500" cy="527050"/>
        </p:xfrm>
        <a:graphic>
          <a:graphicData uri="http://schemas.openxmlformats.org/presentationml/2006/ole">
            <mc:AlternateContent xmlns:mc="http://schemas.openxmlformats.org/markup-compatibility/2006">
              <mc:Choice xmlns:v="urn:schemas-microsoft-com:vml" Requires="v">
                <p:oleObj spid="_x0000_s26682"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3956" y="4414303"/>
                        <a:ext cx="5715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29" name="Object 6"/>
          <p:cNvGraphicFramePr>
            <a:graphicFrameLocks noChangeAspect="1"/>
          </p:cNvGraphicFramePr>
          <p:nvPr>
            <p:extLst>
              <p:ext uri="{D42A27DB-BD31-4B8C-83A1-F6EECF244321}">
                <p14:modId xmlns:p14="http://schemas.microsoft.com/office/powerpoint/2010/main" val="1084994575"/>
              </p:ext>
            </p:extLst>
          </p:nvPr>
        </p:nvGraphicFramePr>
        <p:xfrm>
          <a:off x="2771246" y="4904307"/>
          <a:ext cx="428625" cy="593725"/>
        </p:xfrm>
        <a:graphic>
          <a:graphicData uri="http://schemas.openxmlformats.org/presentationml/2006/ole">
            <mc:AlternateContent xmlns:mc="http://schemas.openxmlformats.org/markup-compatibility/2006">
              <mc:Choice xmlns:v="urn:schemas-microsoft-com:vml" Requires="v">
                <p:oleObj spid="_x0000_s26683" name="Equation" r:id="rId9" imgW="164880" imgH="228600" progId="Equation.DSMT4">
                  <p:embed/>
                </p:oleObj>
              </mc:Choice>
              <mc:Fallback>
                <p:oleObj name="Equation" r:id="rId9" imgW="16488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246" y="4904307"/>
                        <a:ext cx="42862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30" name="Object 7"/>
          <p:cNvGraphicFramePr>
            <a:graphicFrameLocks noChangeAspect="1"/>
          </p:cNvGraphicFramePr>
          <p:nvPr/>
        </p:nvGraphicFramePr>
        <p:xfrm>
          <a:off x="3429000" y="5357813"/>
          <a:ext cx="3214688" cy="714375"/>
        </p:xfrm>
        <a:graphic>
          <a:graphicData uri="http://schemas.openxmlformats.org/presentationml/2006/ole">
            <mc:AlternateContent xmlns:mc="http://schemas.openxmlformats.org/markup-compatibility/2006">
              <mc:Choice xmlns:v="urn:schemas-microsoft-com:vml" Requires="v">
                <p:oleObj spid="_x0000_s26684" name="Equation" r:id="rId11" imgW="1143000" imgH="253800" progId="Equation.3">
                  <p:embed/>
                </p:oleObj>
              </mc:Choice>
              <mc:Fallback>
                <p:oleObj name="Equation" r:id="rId11" imgW="114300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9000" y="5357813"/>
                        <a:ext cx="3214688"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4219201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lgn="l" eaLnBrk="1" fontAlgn="auto" hangingPunct="1">
              <a:spcAft>
                <a:spcPts val="0"/>
              </a:spcAft>
              <a:defRPr/>
            </a:pPr>
            <a:r>
              <a:rPr lang="en-US" dirty="0" smtClean="0">
                <a:solidFill>
                  <a:srgbClr val="000000"/>
                </a:solidFill>
                <a:ea typeface="+mj-ea"/>
              </a:rPr>
              <a:t>A Quantitative Measure of Information</a:t>
            </a:r>
          </a:p>
        </p:txBody>
      </p:sp>
      <p:sp>
        <p:nvSpPr>
          <p:cNvPr id="2052" name="Content Placeholder 2"/>
          <p:cNvSpPr>
            <a:spLocks noGrp="1"/>
          </p:cNvSpPr>
          <p:nvPr>
            <p:ph idx="1"/>
          </p:nvPr>
        </p:nvSpPr>
        <p:spPr/>
        <p:txBody>
          <a:bodyPr>
            <a:normAutofit/>
          </a:bodyPr>
          <a:lstStyle/>
          <a:p>
            <a:pPr eaLnBrk="1" hangingPunct="1"/>
            <a:r>
              <a:rPr lang="en-US" sz="2800" dirty="0">
                <a:latin typeface="+mj-lt"/>
              </a:rPr>
              <a:t>If, for simplicity, we assume that each one of these models is selected with an equal probability, then the desired amount of information is only a function of </a:t>
            </a:r>
            <a:r>
              <a:rPr lang="en-US" i="1" dirty="0">
                <a:latin typeface="+mj-lt"/>
                <a:cs typeface="Times New Roman" charset="0"/>
              </a:rPr>
              <a:t>n</a:t>
            </a:r>
            <a:r>
              <a:rPr lang="en-US" sz="2800" dirty="0">
                <a:latin typeface="+mj-lt"/>
              </a:rPr>
              <a:t>:</a:t>
            </a:r>
          </a:p>
        </p:txBody>
      </p:sp>
      <p:graphicFrame>
        <p:nvGraphicFramePr>
          <p:cNvPr id="2050" name="Object 2"/>
          <p:cNvGraphicFramePr>
            <a:graphicFrameLocks noChangeAspect="1"/>
          </p:cNvGraphicFramePr>
          <p:nvPr/>
        </p:nvGraphicFramePr>
        <p:xfrm>
          <a:off x="3286125" y="3786188"/>
          <a:ext cx="2536825" cy="611187"/>
        </p:xfrm>
        <a:graphic>
          <a:graphicData uri="http://schemas.openxmlformats.org/presentationml/2006/ole">
            <mc:AlternateContent xmlns:mc="http://schemas.openxmlformats.org/markup-compatibility/2006">
              <mc:Choice xmlns:v="urn:schemas-microsoft-com:vml" Requires="v">
                <p:oleObj spid="_x0000_s27660" name="Equation" r:id="rId3" imgW="1054080" imgH="253800" progId="Equation.3">
                  <p:embed/>
                </p:oleObj>
              </mc:Choice>
              <mc:Fallback>
                <p:oleObj name="Equation" r:id="rId3" imgW="105408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25" y="3786188"/>
                        <a:ext cx="2536825"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1E443E2-3789-2348-86AA-54B4E734EE10}" type="slidenum">
              <a:rPr lang="en-US">
                <a:solidFill>
                  <a:srgbClr val="898989"/>
                </a:solidFill>
                <a:latin typeface="Calibri" charset="0"/>
              </a:rPr>
              <a:pPr eaLnBrk="1" hangingPunct="1"/>
              <a:t>23</a:t>
            </a:fld>
            <a:endParaRPr lang="en-US">
              <a:solidFill>
                <a:srgbClr val="898989"/>
              </a:solidFill>
              <a:latin typeface="Calibri" charset="0"/>
            </a:endParaRPr>
          </a:p>
        </p:txBody>
      </p:sp>
    </p:spTree>
    <p:extLst>
      <p:ext uri="{BB962C8B-B14F-4D97-AF65-F5344CB8AC3E}">
        <p14:creationId xmlns:p14="http://schemas.microsoft.com/office/powerpoint/2010/main" val="2674872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lgn="l" eaLnBrk="1" fontAlgn="auto" hangingPunct="1">
              <a:spcAft>
                <a:spcPts val="0"/>
              </a:spcAft>
              <a:defRPr/>
            </a:pPr>
            <a:r>
              <a:rPr lang="en-US" dirty="0" smtClean="0">
                <a:solidFill>
                  <a:srgbClr val="000000"/>
                </a:solidFill>
                <a:ea typeface="+mj-ea"/>
              </a:rPr>
              <a:t>A Quantitative Measure of Information</a:t>
            </a:r>
          </a:p>
        </p:txBody>
      </p:sp>
      <p:sp>
        <p:nvSpPr>
          <p:cNvPr id="3077" name="Content Placeholder 2"/>
          <p:cNvSpPr>
            <a:spLocks noGrp="1"/>
          </p:cNvSpPr>
          <p:nvPr>
            <p:ph idx="1"/>
          </p:nvPr>
        </p:nvSpPr>
        <p:spPr/>
        <p:txBody>
          <a:bodyPr>
            <a:normAutofit/>
          </a:bodyPr>
          <a:lstStyle/>
          <a:p>
            <a:pPr eaLnBrk="1" hangingPunct="1"/>
            <a:r>
              <a:rPr lang="en-US" sz="2800" dirty="0" smtClean="0">
                <a:latin typeface="+mj-lt"/>
              </a:rPr>
              <a:t>Let’s now imagine that each piece </a:t>
            </a:r>
            <a:r>
              <a:rPr lang="en-US" sz="2800" dirty="0">
                <a:latin typeface="+mj-lt"/>
              </a:rPr>
              <a:t>of equipment can be ordered in one of </a:t>
            </a:r>
            <a:r>
              <a:rPr lang="en-US" i="1" dirty="0">
                <a:latin typeface="+mj-lt"/>
                <a:cs typeface="Times New Roman" charset="0"/>
              </a:rPr>
              <a:t>m </a:t>
            </a:r>
            <a:r>
              <a:rPr lang="en-US" sz="2800" dirty="0">
                <a:latin typeface="+mj-lt"/>
                <a:cs typeface="Times New Roman" charset="0"/>
              </a:rPr>
              <a:t>different colors and the selection of colors is also </a:t>
            </a:r>
            <a:r>
              <a:rPr lang="en-US" sz="2800" dirty="0" err="1">
                <a:latin typeface="+mj-lt"/>
                <a:cs typeface="Times New Roman" charset="0"/>
              </a:rPr>
              <a:t>equiprobable</a:t>
            </a:r>
            <a:r>
              <a:rPr lang="en-US" sz="2800" dirty="0">
                <a:latin typeface="+mj-lt"/>
                <a:cs typeface="Times New Roman" charset="0"/>
              </a:rPr>
              <a:t>, then the amount of information associated with the selection of a color       is </a:t>
            </a:r>
            <a:r>
              <a:rPr lang="en-US" sz="2800" dirty="0">
                <a:latin typeface="+mj-lt"/>
              </a:rPr>
              <a:t>:</a:t>
            </a:r>
          </a:p>
        </p:txBody>
      </p:sp>
      <p:graphicFrame>
        <p:nvGraphicFramePr>
          <p:cNvPr id="3074" name="Object 2"/>
          <p:cNvGraphicFramePr>
            <a:graphicFrameLocks noChangeAspect="1"/>
          </p:cNvGraphicFramePr>
          <p:nvPr/>
        </p:nvGraphicFramePr>
        <p:xfrm>
          <a:off x="2428875" y="4286250"/>
          <a:ext cx="4462463" cy="733425"/>
        </p:xfrm>
        <a:graphic>
          <a:graphicData uri="http://schemas.openxmlformats.org/presentationml/2006/ole">
            <mc:AlternateContent xmlns:mc="http://schemas.openxmlformats.org/markup-compatibility/2006">
              <mc:Choice xmlns:v="urn:schemas-microsoft-com:vml" Requires="v">
                <p:oleObj spid="_x0000_s28695" name="Equation" r:id="rId3" imgW="1854000" imgH="304560" progId="Equation.DSMT4">
                  <p:embed/>
                </p:oleObj>
              </mc:Choice>
              <mc:Fallback>
                <p:oleObj name="Equation" r:id="rId3" imgW="1854000" imgH="304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5" y="4286250"/>
                        <a:ext cx="4462463"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075" name="Object 3"/>
          <p:cNvGraphicFramePr>
            <a:graphicFrameLocks noChangeAspect="1"/>
          </p:cNvGraphicFramePr>
          <p:nvPr>
            <p:extLst>
              <p:ext uri="{D42A27DB-BD31-4B8C-83A1-F6EECF244321}">
                <p14:modId xmlns:p14="http://schemas.microsoft.com/office/powerpoint/2010/main" val="3648810209"/>
              </p:ext>
            </p:extLst>
          </p:nvPr>
        </p:nvGraphicFramePr>
        <p:xfrm>
          <a:off x="3917420" y="3382433"/>
          <a:ext cx="571500" cy="555625"/>
        </p:xfrm>
        <a:graphic>
          <a:graphicData uri="http://schemas.openxmlformats.org/presentationml/2006/ole">
            <mc:AlternateContent xmlns:mc="http://schemas.openxmlformats.org/markup-compatibility/2006">
              <mc:Choice xmlns:v="urn:schemas-microsoft-com:vml" Requires="v">
                <p:oleObj spid="_x0000_s28696" name="Equation" r:id="rId5" imgW="164880" imgH="241200" progId="Equation.3">
                  <p:embed/>
                </p:oleObj>
              </mc:Choice>
              <mc:Fallback>
                <p:oleObj name="Equation" r:id="rId5" imgW="16488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7420" y="3382433"/>
                        <a:ext cx="57150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B529969-1476-AC4A-A3C3-72DC623E48EC}" type="slidenum">
              <a:rPr lang="en-US">
                <a:solidFill>
                  <a:srgbClr val="898989"/>
                </a:solidFill>
                <a:latin typeface="Calibri" charset="0"/>
              </a:rPr>
              <a:pPr eaLnBrk="1" hangingPunct="1"/>
              <a:t>24</a:t>
            </a:fld>
            <a:endParaRPr lang="en-US">
              <a:solidFill>
                <a:srgbClr val="898989"/>
              </a:solidFill>
              <a:latin typeface="Calibri" charset="0"/>
            </a:endParaRPr>
          </a:p>
        </p:txBody>
      </p:sp>
    </p:spTree>
    <p:extLst>
      <p:ext uri="{BB962C8B-B14F-4D97-AF65-F5344CB8AC3E}">
        <p14:creationId xmlns:p14="http://schemas.microsoft.com/office/powerpoint/2010/main" val="332827719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lgn="l" eaLnBrk="1" fontAlgn="auto" hangingPunct="1">
              <a:spcAft>
                <a:spcPts val="0"/>
              </a:spcAft>
              <a:defRPr/>
            </a:pPr>
            <a:r>
              <a:rPr lang="en-US" dirty="0" smtClean="0">
                <a:solidFill>
                  <a:srgbClr val="000000"/>
                </a:solidFill>
                <a:ea typeface="+mj-ea"/>
              </a:rPr>
              <a:t>A Quantitative Measure of Information</a:t>
            </a:r>
          </a:p>
        </p:txBody>
      </p:sp>
      <p:sp>
        <p:nvSpPr>
          <p:cNvPr id="4101" name="Content Placeholder 2"/>
          <p:cNvSpPr>
            <a:spLocks noGrp="1"/>
          </p:cNvSpPr>
          <p:nvPr>
            <p:ph idx="1"/>
          </p:nvPr>
        </p:nvSpPr>
        <p:spPr/>
        <p:txBody>
          <a:bodyPr/>
          <a:lstStyle/>
          <a:p>
            <a:pPr eaLnBrk="1" hangingPunct="1"/>
            <a:r>
              <a:rPr lang="en-US" dirty="0">
                <a:latin typeface="+mj-lt"/>
              </a:rPr>
              <a:t>The selection may be done in two ways: </a:t>
            </a:r>
          </a:p>
          <a:p>
            <a:pPr eaLnBrk="1" hangingPunct="1"/>
            <a:r>
              <a:rPr lang="en-US" dirty="0">
                <a:latin typeface="+mj-lt"/>
              </a:rPr>
              <a:t>Select the equipment and then the color independently of each other</a:t>
            </a:r>
          </a:p>
          <a:p>
            <a:pPr eaLnBrk="1" hangingPunct="1"/>
            <a:endParaRPr lang="en-US" dirty="0">
              <a:latin typeface="+mj-lt"/>
            </a:endParaRPr>
          </a:p>
          <a:p>
            <a:pPr eaLnBrk="1" hangingPunct="1"/>
            <a:endParaRPr lang="en-US" dirty="0">
              <a:latin typeface="+mj-lt"/>
            </a:endParaRPr>
          </a:p>
          <a:p>
            <a:pPr eaLnBrk="1" hangingPunct="1"/>
            <a:r>
              <a:rPr lang="en-US" dirty="0">
                <a:latin typeface="+mj-lt"/>
              </a:rPr>
              <a:t>Select the equipment and its color at the same time as one selection from </a:t>
            </a:r>
            <a:r>
              <a:rPr lang="en-US" sz="3600" i="1" dirty="0" err="1">
                <a:latin typeface="+mj-lt"/>
                <a:cs typeface="Times New Roman" charset="0"/>
              </a:rPr>
              <a:t>mn</a:t>
            </a:r>
            <a:r>
              <a:rPr lang="en-US" sz="3600" i="1" dirty="0">
                <a:latin typeface="+mj-lt"/>
                <a:cs typeface="Times New Roman" charset="0"/>
              </a:rPr>
              <a:t> </a:t>
            </a:r>
            <a:r>
              <a:rPr lang="en-US" dirty="0">
                <a:latin typeface="+mj-lt"/>
                <a:cs typeface="Times New Roman" charset="0"/>
              </a:rPr>
              <a:t>possible choices</a:t>
            </a:r>
            <a:r>
              <a:rPr lang="en-US" dirty="0">
                <a:latin typeface="+mj-lt"/>
              </a:rPr>
              <a:t>:</a:t>
            </a:r>
          </a:p>
        </p:txBody>
      </p:sp>
      <p:graphicFrame>
        <p:nvGraphicFramePr>
          <p:cNvPr id="4098" name="Object 2"/>
          <p:cNvGraphicFramePr>
            <a:graphicFrameLocks noChangeAspect="1"/>
          </p:cNvGraphicFramePr>
          <p:nvPr>
            <p:extLst>
              <p:ext uri="{D42A27DB-BD31-4B8C-83A1-F6EECF244321}">
                <p14:modId xmlns:p14="http://schemas.microsoft.com/office/powerpoint/2010/main" val="938711873"/>
              </p:ext>
            </p:extLst>
          </p:nvPr>
        </p:nvGraphicFramePr>
        <p:xfrm>
          <a:off x="3997855" y="5683250"/>
          <a:ext cx="3394075" cy="673100"/>
        </p:xfrm>
        <a:graphic>
          <a:graphicData uri="http://schemas.openxmlformats.org/presentationml/2006/ole">
            <mc:AlternateContent xmlns:mc="http://schemas.openxmlformats.org/markup-compatibility/2006">
              <mc:Choice xmlns:v="urn:schemas-microsoft-com:vml" Requires="v">
                <p:oleObj spid="_x0000_s29719" name="Equation" r:id="rId3" imgW="1409400" imgH="279360" progId="Equation.DSMT4">
                  <p:embed/>
                </p:oleObj>
              </mc:Choice>
              <mc:Fallback>
                <p:oleObj name="Equation" r:id="rId3" imgW="1409400" imgH="279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855" y="5683250"/>
                        <a:ext cx="3394075"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099" name="Object 4"/>
          <p:cNvGraphicFramePr>
            <a:graphicFrameLocks noChangeAspect="1"/>
          </p:cNvGraphicFramePr>
          <p:nvPr/>
        </p:nvGraphicFramePr>
        <p:xfrm>
          <a:off x="869950" y="3500438"/>
          <a:ext cx="7064375" cy="673100"/>
        </p:xfrm>
        <a:graphic>
          <a:graphicData uri="http://schemas.openxmlformats.org/presentationml/2006/ole">
            <mc:AlternateContent xmlns:mc="http://schemas.openxmlformats.org/markup-compatibility/2006">
              <mc:Choice xmlns:v="urn:schemas-microsoft-com:vml" Requires="v">
                <p:oleObj spid="_x0000_s29720" name="Equation" r:id="rId5" imgW="2933640" imgH="279360" progId="Equation.3">
                  <p:embed/>
                </p:oleObj>
              </mc:Choice>
              <mc:Fallback>
                <p:oleObj name="Equation" r:id="rId5" imgW="293364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950" y="3500438"/>
                        <a:ext cx="7064375"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7146504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lgn="l" eaLnBrk="1" fontAlgn="auto" hangingPunct="1">
              <a:spcAft>
                <a:spcPts val="0"/>
              </a:spcAft>
              <a:defRPr/>
            </a:pPr>
            <a:r>
              <a:rPr lang="en-US" dirty="0" smtClean="0">
                <a:solidFill>
                  <a:srgbClr val="000000"/>
                </a:solidFill>
                <a:ea typeface="+mj-ea"/>
              </a:rPr>
              <a:t>A Quantitative Measure of Information</a:t>
            </a:r>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pitchFamily="34" charset="0"/>
              <a:buChar char="•"/>
              <a:defRPr/>
            </a:pPr>
            <a:r>
              <a:rPr lang="en-US" sz="2800" dirty="0" smtClean="0">
                <a:latin typeface="+mj-lt"/>
                <a:ea typeface="+mn-ea"/>
              </a:rPr>
              <a:t>Since these amounts of information are identical, we obtain:</a:t>
            </a:r>
          </a:p>
          <a:p>
            <a:pPr eaLnBrk="1" fontAlgn="auto" hangingPunct="1">
              <a:spcAft>
                <a:spcPts val="0"/>
              </a:spcAft>
              <a:buFont typeface="Arial" pitchFamily="34" charset="0"/>
              <a:buChar char="•"/>
              <a:defRPr/>
            </a:pPr>
            <a:endParaRPr lang="en-US" sz="2800" dirty="0" smtClean="0">
              <a:latin typeface="+mj-lt"/>
              <a:ea typeface="+mn-ea"/>
            </a:endParaRPr>
          </a:p>
          <a:p>
            <a:pPr eaLnBrk="1" fontAlgn="auto" hangingPunct="1">
              <a:spcAft>
                <a:spcPts val="0"/>
              </a:spcAft>
              <a:buFont typeface="Arial" pitchFamily="34" charset="0"/>
              <a:buChar char="•"/>
              <a:defRPr/>
            </a:pPr>
            <a:endParaRPr lang="en-US" sz="2800" dirty="0" smtClean="0">
              <a:latin typeface="+mj-lt"/>
              <a:ea typeface="+mn-ea"/>
            </a:endParaRPr>
          </a:p>
          <a:p>
            <a:pPr eaLnBrk="1" fontAlgn="auto" hangingPunct="1">
              <a:spcAft>
                <a:spcPts val="0"/>
              </a:spcAft>
              <a:buFont typeface="Arial" pitchFamily="34" charset="0"/>
              <a:buChar char="•"/>
              <a:defRPr/>
            </a:pPr>
            <a:r>
              <a:rPr lang="en-US" sz="2800" dirty="0" smtClean="0">
                <a:latin typeface="+mj-lt"/>
                <a:ea typeface="+mn-ea"/>
              </a:rPr>
              <a:t>Among several solutions of this functional equation, the most important for us is:</a:t>
            </a:r>
          </a:p>
          <a:p>
            <a:pPr marL="0" indent="0" eaLnBrk="1" fontAlgn="auto" hangingPunct="1">
              <a:spcAft>
                <a:spcPts val="0"/>
              </a:spcAft>
              <a:buNone/>
              <a:defRPr/>
            </a:pPr>
            <a:endParaRPr lang="en-US" sz="2800" dirty="0" smtClean="0">
              <a:latin typeface="+mj-lt"/>
              <a:ea typeface="+mn-ea"/>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3241652879"/>
              </p:ext>
            </p:extLst>
          </p:nvPr>
        </p:nvGraphicFramePr>
        <p:xfrm>
          <a:off x="3248554" y="4878385"/>
          <a:ext cx="2508250" cy="612775"/>
        </p:xfrm>
        <a:graphic>
          <a:graphicData uri="http://schemas.openxmlformats.org/presentationml/2006/ole">
            <mc:AlternateContent xmlns:mc="http://schemas.openxmlformats.org/markup-compatibility/2006">
              <mc:Choice xmlns:v="urn:schemas-microsoft-com:vml" Requires="v">
                <p:oleObj spid="_x0000_s30743" name="Equation" r:id="rId4" imgW="1041120" imgH="253800" progId="Equation.DSMT4">
                  <p:embed/>
                </p:oleObj>
              </mc:Choice>
              <mc:Fallback>
                <p:oleObj name="Equation" r:id="rId4" imgW="104112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554" y="4878385"/>
                        <a:ext cx="2508250"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123" name="Object 3"/>
          <p:cNvGraphicFramePr>
            <a:graphicFrameLocks noChangeAspect="1"/>
          </p:cNvGraphicFramePr>
          <p:nvPr>
            <p:extLst>
              <p:ext uri="{D42A27DB-BD31-4B8C-83A1-F6EECF244321}">
                <p14:modId xmlns:p14="http://schemas.microsoft.com/office/powerpoint/2010/main" val="981133639"/>
              </p:ext>
            </p:extLst>
          </p:nvPr>
        </p:nvGraphicFramePr>
        <p:xfrm>
          <a:off x="2261658" y="2445809"/>
          <a:ext cx="4525963" cy="612775"/>
        </p:xfrm>
        <a:graphic>
          <a:graphicData uri="http://schemas.openxmlformats.org/presentationml/2006/ole">
            <mc:AlternateContent xmlns:mc="http://schemas.openxmlformats.org/markup-compatibility/2006">
              <mc:Choice xmlns:v="urn:schemas-microsoft-com:vml" Requires="v">
                <p:oleObj spid="_x0000_s30744" name="Equation" r:id="rId6" imgW="1879560" imgH="253800" progId="Equation.3">
                  <p:embed/>
                </p:oleObj>
              </mc:Choice>
              <mc:Fallback>
                <p:oleObj name="Equation" r:id="rId6" imgW="187956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1658" y="2445809"/>
                        <a:ext cx="4525963"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3582C53-BD9E-DF46-988A-A6E61C6A0726}" type="slidenum">
              <a:rPr lang="en-US">
                <a:solidFill>
                  <a:srgbClr val="898989"/>
                </a:solidFill>
                <a:latin typeface="Calibri" charset="0"/>
              </a:rPr>
              <a:pPr eaLnBrk="1" hangingPunct="1"/>
              <a:t>26</a:t>
            </a:fld>
            <a:endParaRPr lang="en-US">
              <a:solidFill>
                <a:srgbClr val="898989"/>
              </a:solidFill>
              <a:latin typeface="Calibri" charset="0"/>
            </a:endParaRPr>
          </a:p>
        </p:txBody>
      </p:sp>
    </p:spTree>
    <p:extLst>
      <p:ext uri="{BB962C8B-B14F-4D97-AF65-F5344CB8AC3E}">
        <p14:creationId xmlns:p14="http://schemas.microsoft.com/office/powerpoint/2010/main" val="4266333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lgn="l" eaLnBrk="1" fontAlgn="auto" hangingPunct="1">
              <a:spcAft>
                <a:spcPts val="0"/>
              </a:spcAft>
              <a:defRPr/>
            </a:pPr>
            <a:r>
              <a:rPr lang="en-US" dirty="0" smtClean="0">
                <a:solidFill>
                  <a:srgbClr val="000000"/>
                </a:solidFill>
                <a:ea typeface="+mj-ea"/>
              </a:rPr>
              <a:t>A Quantitative Measure of Information</a:t>
            </a:r>
          </a:p>
        </p:txBody>
      </p:sp>
      <p:sp>
        <p:nvSpPr>
          <p:cNvPr id="3" name="Content Placeholder 2"/>
          <p:cNvSpPr>
            <a:spLocks noGrp="1"/>
          </p:cNvSpPr>
          <p:nvPr>
            <p:ph idx="1"/>
          </p:nvPr>
        </p:nvSpPr>
        <p:spPr/>
        <p:txBody>
          <a:bodyPr rtlCol="0">
            <a:normAutofit fontScale="92500"/>
          </a:bodyPr>
          <a:lstStyle/>
          <a:p>
            <a:pPr eaLnBrk="1" fontAlgn="auto" hangingPunct="1">
              <a:spcAft>
                <a:spcPts val="0"/>
              </a:spcAft>
              <a:buFont typeface="Arial" pitchFamily="34" charset="0"/>
              <a:buChar char="•"/>
              <a:defRPr/>
            </a:pPr>
            <a:r>
              <a:rPr lang="en-US" sz="2800" dirty="0" smtClean="0">
                <a:ea typeface="+mn-ea"/>
                <a:cs typeface="Times New Roman" pitchFamily="18" charset="0"/>
              </a:rPr>
              <a:t>The logarithmic information measure has the desirable property of </a:t>
            </a:r>
            <a:r>
              <a:rPr lang="en-US" sz="2800" dirty="0" err="1" smtClean="0">
                <a:ea typeface="+mn-ea"/>
                <a:cs typeface="Times New Roman" pitchFamily="18" charset="0"/>
              </a:rPr>
              <a:t>additivity</a:t>
            </a:r>
            <a:r>
              <a:rPr lang="en-US" sz="2800" dirty="0" smtClean="0">
                <a:ea typeface="+mn-ea"/>
                <a:cs typeface="Times New Roman" pitchFamily="18" charset="0"/>
              </a:rPr>
              <a:t> for independent statistical experiments</a:t>
            </a:r>
            <a:r>
              <a:rPr lang="en-US" sz="2800" dirty="0" smtClean="0">
                <a:ea typeface="+mn-ea"/>
                <a:cs typeface="Times New Roman" pitchFamily="18" charset="0"/>
              </a:rPr>
              <a:t>.</a:t>
            </a:r>
          </a:p>
          <a:p>
            <a:pPr eaLnBrk="1" fontAlgn="auto" hangingPunct="1">
              <a:spcAft>
                <a:spcPts val="0"/>
              </a:spcAft>
              <a:buFont typeface="Arial" pitchFamily="34" charset="0"/>
              <a:buChar char="•"/>
              <a:defRPr/>
            </a:pPr>
            <a:endParaRPr lang="en-US" sz="2800" dirty="0" smtClean="0">
              <a:ea typeface="+mn-ea"/>
              <a:cs typeface="Times New Roman" pitchFamily="18" charset="0"/>
            </a:endParaRPr>
          </a:p>
          <a:p>
            <a:pPr eaLnBrk="1" fontAlgn="auto" hangingPunct="1">
              <a:spcAft>
                <a:spcPts val="0"/>
              </a:spcAft>
              <a:buFont typeface="Arial" pitchFamily="34" charset="0"/>
              <a:buChar char="•"/>
              <a:defRPr/>
            </a:pPr>
            <a:r>
              <a:rPr lang="en-US" sz="2800" dirty="0" smtClean="0">
                <a:ea typeface="+mn-ea"/>
                <a:cs typeface="Times New Roman" pitchFamily="18" charset="0"/>
              </a:rPr>
              <a:t>The simplest case to consider is a selection between two </a:t>
            </a:r>
            <a:r>
              <a:rPr lang="en-US" sz="2800" dirty="0" err="1" smtClean="0">
                <a:ea typeface="+mn-ea"/>
              </a:rPr>
              <a:t>eqiuprobable</a:t>
            </a:r>
            <a:r>
              <a:rPr lang="en-US" sz="2800" dirty="0" smtClean="0">
                <a:ea typeface="+mn-ea"/>
              </a:rPr>
              <a:t> events. The amount of information associated with the selection of one out of two </a:t>
            </a:r>
            <a:r>
              <a:rPr lang="en-US" sz="2800" dirty="0" err="1" smtClean="0">
                <a:ea typeface="+mn-ea"/>
              </a:rPr>
              <a:t>equiprobable</a:t>
            </a:r>
            <a:r>
              <a:rPr lang="en-US" sz="2800" dirty="0" smtClean="0">
                <a:ea typeface="+mn-ea"/>
              </a:rPr>
              <a:t> events is                                        </a:t>
            </a:r>
            <a:endParaRPr lang="en-US" sz="2800" dirty="0" smtClean="0">
              <a:ea typeface="+mn-ea"/>
            </a:endParaRPr>
          </a:p>
          <a:p>
            <a:pPr eaLnBrk="1" fontAlgn="auto" hangingPunct="1">
              <a:spcAft>
                <a:spcPts val="0"/>
              </a:spcAft>
              <a:buFont typeface="Arial" pitchFamily="34" charset="0"/>
              <a:buChar char="•"/>
              <a:defRPr/>
            </a:pPr>
            <a:endParaRPr lang="en-US" sz="2800" dirty="0"/>
          </a:p>
          <a:p>
            <a:pPr marL="0" indent="0" eaLnBrk="1" fontAlgn="auto" hangingPunct="1">
              <a:spcAft>
                <a:spcPts val="0"/>
              </a:spcAft>
              <a:buNone/>
              <a:defRPr/>
            </a:pPr>
            <a:r>
              <a:rPr lang="en-US" sz="2800" dirty="0"/>
              <a:t>	</a:t>
            </a:r>
            <a:r>
              <a:rPr lang="en-US" sz="2800" dirty="0" smtClean="0">
                <a:ea typeface="+mn-ea"/>
              </a:rPr>
              <a:t>and </a:t>
            </a:r>
            <a:r>
              <a:rPr lang="en-US" sz="2800" dirty="0" smtClean="0">
                <a:solidFill>
                  <a:srgbClr val="002060"/>
                </a:solidFill>
                <a:ea typeface="+mn-ea"/>
              </a:rPr>
              <a:t>provides a unit of information known as </a:t>
            </a:r>
            <a:r>
              <a:rPr lang="en-US" sz="2800" dirty="0" smtClean="0">
                <a:solidFill>
                  <a:srgbClr val="002060"/>
                </a:solidFill>
                <a:ea typeface="+mn-ea"/>
              </a:rPr>
              <a:t>a</a:t>
            </a:r>
            <a:r>
              <a:rPr lang="en-US" sz="2800" dirty="0" smtClean="0">
                <a:ea typeface="+mn-ea"/>
              </a:rPr>
              <a:t> </a:t>
            </a:r>
            <a:r>
              <a:rPr lang="en-US" sz="2800" b="1" dirty="0" smtClean="0">
                <a:solidFill>
                  <a:srgbClr val="0000FF"/>
                </a:solidFill>
                <a:ea typeface="+mn-ea"/>
              </a:rPr>
              <a:t>bit</a:t>
            </a:r>
            <a:r>
              <a:rPr lang="en-US" sz="2800" dirty="0" smtClean="0">
                <a:ea typeface="+mn-ea"/>
              </a:rPr>
              <a:t>.   </a:t>
            </a:r>
            <a:endParaRPr lang="en-US" sz="2800" dirty="0" smtClean="0">
              <a:ea typeface="+mn-ea"/>
              <a:cs typeface="Times New Roman" pitchFamily="18" charset="0"/>
            </a:endParaRPr>
          </a:p>
          <a:p>
            <a:pPr eaLnBrk="1" fontAlgn="auto" hangingPunct="1">
              <a:spcAft>
                <a:spcPts val="0"/>
              </a:spcAft>
              <a:buFont typeface="Arial" pitchFamily="34" charset="0"/>
              <a:buChar char="•"/>
              <a:defRPr/>
            </a:pPr>
            <a:endParaRPr lang="en-US" sz="2800" dirty="0" smtClean="0">
              <a:ea typeface="+mn-ea"/>
            </a:endParaRPr>
          </a:p>
        </p:txBody>
      </p:sp>
      <p:graphicFrame>
        <p:nvGraphicFramePr>
          <p:cNvPr id="6146" name="Object 2"/>
          <p:cNvGraphicFramePr>
            <a:graphicFrameLocks noChangeAspect="1"/>
          </p:cNvGraphicFramePr>
          <p:nvPr>
            <p:extLst>
              <p:ext uri="{D42A27DB-BD31-4B8C-83A1-F6EECF244321}">
                <p14:modId xmlns:p14="http://schemas.microsoft.com/office/powerpoint/2010/main" val="1202146094"/>
              </p:ext>
            </p:extLst>
          </p:nvPr>
        </p:nvGraphicFramePr>
        <p:xfrm>
          <a:off x="2953809" y="5003801"/>
          <a:ext cx="3400425" cy="571500"/>
        </p:xfrm>
        <a:graphic>
          <a:graphicData uri="http://schemas.openxmlformats.org/presentationml/2006/ole">
            <mc:AlternateContent xmlns:mc="http://schemas.openxmlformats.org/markup-compatibility/2006">
              <mc:Choice xmlns:v="urn:schemas-microsoft-com:vml" Requires="v">
                <p:oleObj spid="_x0000_s31756" name="Equation" r:id="rId3" imgW="1358640" imgH="228600" progId="Equation.3">
                  <p:embed/>
                </p:oleObj>
              </mc:Choice>
              <mc:Fallback>
                <p:oleObj name="Equation" r:id="rId3" imgW="13586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3809" y="5003801"/>
                        <a:ext cx="340042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0FBD794-29D6-9243-937A-0AE441B5BE52}" type="slidenum">
              <a:rPr lang="en-US">
                <a:solidFill>
                  <a:srgbClr val="898989"/>
                </a:solidFill>
                <a:latin typeface="Calibri" charset="0"/>
              </a:rPr>
              <a:pPr eaLnBrk="1" hangingPunct="1"/>
              <a:t>27</a:t>
            </a:fld>
            <a:endParaRPr lang="en-US">
              <a:solidFill>
                <a:srgbClr val="898989"/>
              </a:solidFill>
              <a:latin typeface="Calibri" charset="0"/>
            </a:endParaRPr>
          </a:p>
        </p:txBody>
      </p:sp>
    </p:spTree>
    <p:extLst>
      <p:ext uri="{BB962C8B-B14F-4D97-AF65-F5344CB8AC3E}">
        <p14:creationId xmlns:p14="http://schemas.microsoft.com/office/powerpoint/2010/main" val="148197505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Shannon Entropy (finally!)</a:t>
            </a:r>
            <a:endParaRPr lang="en-US" dirty="0"/>
          </a:p>
        </p:txBody>
      </p:sp>
      <p:sp>
        <p:nvSpPr>
          <p:cNvPr id="6" name="TextBox 5"/>
          <p:cNvSpPr txBox="1"/>
          <p:nvPr/>
        </p:nvSpPr>
        <p:spPr>
          <a:xfrm>
            <a:off x="677333" y="4664501"/>
            <a:ext cx="8009467" cy="830997"/>
          </a:xfrm>
          <a:prstGeom prst="rect">
            <a:avLst/>
          </a:prstGeom>
          <a:noFill/>
        </p:spPr>
        <p:txBody>
          <a:bodyPr wrap="square" rtlCol="0">
            <a:spAutoFit/>
          </a:bodyPr>
          <a:lstStyle/>
          <a:p>
            <a:r>
              <a:rPr lang="en-US" sz="2400" dirty="0" smtClean="0"/>
              <a:t>Note relationship to Gibbs entropy which differs only by a constant (the Boltzmann factor)</a:t>
            </a:r>
            <a:endParaRPr lang="en-US" sz="2400" dirty="0"/>
          </a:p>
        </p:txBody>
      </p:sp>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527" y="2255106"/>
            <a:ext cx="5156200" cy="1689100"/>
          </a:xfrm>
          <a:prstGeom prst="rect">
            <a:avLst/>
          </a:prstGeom>
        </p:spPr>
      </p:pic>
    </p:spTree>
    <p:extLst>
      <p:ext uri="{BB962C8B-B14F-4D97-AF65-F5344CB8AC3E}">
        <p14:creationId xmlns:p14="http://schemas.microsoft.com/office/powerpoint/2010/main" val="125677991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Landauer</a:t>
            </a:r>
            <a:r>
              <a:rPr lang="en-US" dirty="0" smtClean="0"/>
              <a:t>: Information is physical!</a:t>
            </a:r>
            <a:endParaRPr lang="en-US" dirty="0"/>
          </a:p>
        </p:txBody>
      </p:sp>
      <p:pic>
        <p:nvPicPr>
          <p:cNvPr id="4" name="Picture 3"/>
          <p:cNvPicPr>
            <a:picLocks noChangeAspect="1"/>
          </p:cNvPicPr>
          <p:nvPr/>
        </p:nvPicPr>
        <p:blipFill>
          <a:blip r:embed="rId3"/>
          <a:stretch>
            <a:fillRect/>
          </a:stretch>
        </p:blipFill>
        <p:spPr>
          <a:xfrm>
            <a:off x="457200" y="1824566"/>
            <a:ext cx="2438400" cy="3246213"/>
          </a:xfrm>
          <a:prstGeom prst="rect">
            <a:avLst/>
          </a:prstGeom>
        </p:spPr>
      </p:pic>
      <p:sp>
        <p:nvSpPr>
          <p:cNvPr id="5" name="TextBox 4"/>
          <p:cNvSpPr txBox="1"/>
          <p:nvPr/>
        </p:nvSpPr>
        <p:spPr>
          <a:xfrm>
            <a:off x="457200" y="6112933"/>
            <a:ext cx="8229600" cy="369332"/>
          </a:xfrm>
          <a:prstGeom prst="rect">
            <a:avLst/>
          </a:prstGeom>
          <a:noFill/>
        </p:spPr>
        <p:txBody>
          <a:bodyPr wrap="square" rtlCol="0">
            <a:spAutoFit/>
          </a:bodyPr>
          <a:lstStyle/>
          <a:p>
            <a:r>
              <a:rPr lang="en-US" dirty="0" smtClean="0"/>
              <a:t>R. </a:t>
            </a:r>
            <a:r>
              <a:rPr lang="en-US" dirty="0" err="1" smtClean="0"/>
              <a:t>Landauer</a:t>
            </a:r>
            <a:r>
              <a:rPr lang="en-US" dirty="0" smtClean="0"/>
              <a:t> “</a:t>
            </a:r>
            <a:r>
              <a:rPr lang="en-US" dirty="0"/>
              <a:t>The physical nature of </a:t>
            </a:r>
            <a:r>
              <a:rPr lang="en-US" dirty="0" smtClean="0"/>
              <a:t>information” Phys. </a:t>
            </a:r>
            <a:r>
              <a:rPr lang="en-US" dirty="0" err="1" smtClean="0"/>
              <a:t>Lett</a:t>
            </a:r>
            <a:r>
              <a:rPr lang="en-US" dirty="0" smtClean="0"/>
              <a:t>. A 1996</a:t>
            </a:r>
            <a:endParaRPr lang="en-US" dirty="0"/>
          </a:p>
        </p:txBody>
      </p:sp>
      <p:sp>
        <p:nvSpPr>
          <p:cNvPr id="6" name="Rectangle 5"/>
          <p:cNvSpPr/>
          <p:nvPr/>
        </p:nvSpPr>
        <p:spPr>
          <a:xfrm>
            <a:off x="3149600" y="2334736"/>
            <a:ext cx="5537199" cy="1938992"/>
          </a:xfrm>
          <a:prstGeom prst="rect">
            <a:avLst/>
          </a:prstGeom>
        </p:spPr>
        <p:txBody>
          <a:bodyPr wrap="square">
            <a:spAutoFit/>
          </a:bodyPr>
          <a:lstStyle/>
          <a:p>
            <a:r>
              <a:rPr lang="en-US" sz="2400" dirty="0">
                <a:latin typeface="American Typewriter"/>
                <a:cs typeface="American Typewriter"/>
              </a:rPr>
              <a:t>Information is not an abstract entity but exists only through a physical representation, thus tying it to all the restrictions and possibilities of our real physical universe.</a:t>
            </a:r>
          </a:p>
        </p:txBody>
      </p:sp>
    </p:spTree>
    <p:extLst>
      <p:ext uri="{BB962C8B-B14F-4D97-AF65-F5344CB8AC3E}">
        <p14:creationId xmlns:p14="http://schemas.microsoft.com/office/powerpoint/2010/main" val="33167539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8330"/>
            <a:ext cx="8229600" cy="1143000"/>
          </a:xfrm>
        </p:spPr>
        <p:txBody>
          <a:bodyPr/>
          <a:lstStyle/>
          <a:p>
            <a:r>
              <a:rPr lang="en-US" dirty="0" smtClean="0"/>
              <a:t>What is </a:t>
            </a:r>
            <a:r>
              <a:rPr lang="en-US" i="1" dirty="0" smtClean="0"/>
              <a:t>information</a:t>
            </a:r>
            <a:r>
              <a:rPr lang="en-US" dirty="0" smtClean="0"/>
              <a:t>?</a:t>
            </a:r>
            <a:endParaRPr lang="en-US" dirty="0"/>
          </a:p>
        </p:txBody>
      </p:sp>
    </p:spTree>
    <p:extLst>
      <p:ext uri="{BB962C8B-B14F-4D97-AF65-F5344CB8AC3E}">
        <p14:creationId xmlns:p14="http://schemas.microsoft.com/office/powerpoint/2010/main" val="179629988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Information</a:t>
            </a:r>
            <a:endParaRPr lang="en-US" dirty="0"/>
          </a:p>
        </p:txBody>
      </p:sp>
      <p:sp>
        <p:nvSpPr>
          <p:cNvPr id="3" name="Content Placeholder 2"/>
          <p:cNvSpPr>
            <a:spLocks noGrp="1"/>
          </p:cNvSpPr>
          <p:nvPr>
            <p:ph idx="1"/>
          </p:nvPr>
        </p:nvSpPr>
        <p:spPr>
          <a:xfrm>
            <a:off x="254000" y="1600201"/>
            <a:ext cx="8432800" cy="2362200"/>
          </a:xfrm>
        </p:spPr>
        <p:txBody>
          <a:bodyPr>
            <a:normAutofit/>
          </a:bodyPr>
          <a:lstStyle/>
          <a:p>
            <a:r>
              <a:rPr lang="en-US" sz="2800" dirty="0" smtClean="0"/>
              <a:t>Mutual information is a measure of the mutual dependence between two variables, or the amount of information you gain by knowing one variable about the other.</a:t>
            </a:r>
            <a:endParaRPr lang="en-US" sz="28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833477"/>
            <a:ext cx="5422900" cy="1639289"/>
          </a:xfrm>
          <a:prstGeom prst="rect">
            <a:avLst/>
          </a:prstGeom>
        </p:spPr>
      </p:pic>
      <p:pic>
        <p:nvPicPr>
          <p:cNvPr id="5" name="Picture 4"/>
          <p:cNvPicPr>
            <a:picLocks noChangeAspect="1"/>
          </p:cNvPicPr>
          <p:nvPr/>
        </p:nvPicPr>
        <p:blipFill>
          <a:blip r:embed="rId4"/>
          <a:stretch>
            <a:fillRect/>
          </a:stretch>
        </p:blipFill>
        <p:spPr>
          <a:xfrm>
            <a:off x="4148666" y="3151887"/>
            <a:ext cx="4538134" cy="3196213"/>
          </a:xfrm>
          <a:prstGeom prst="rect">
            <a:avLst/>
          </a:prstGeom>
        </p:spPr>
      </p:pic>
    </p:spTree>
    <p:extLst>
      <p:ext uri="{BB962C8B-B14F-4D97-AF65-F5344CB8AC3E}">
        <p14:creationId xmlns:p14="http://schemas.microsoft.com/office/powerpoint/2010/main" val="289444954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351"/>
            <a:ext cx="8229600" cy="1143000"/>
          </a:xfrm>
        </p:spPr>
        <p:txBody>
          <a:bodyPr/>
          <a:lstStyle/>
          <a:p>
            <a:r>
              <a:rPr lang="en-US" dirty="0" smtClean="0"/>
              <a:t>Useful Information Measures</a:t>
            </a:r>
            <a:endParaRPr lang="en-US" dirty="0"/>
          </a:p>
        </p:txBody>
      </p:sp>
      <p:sp>
        <p:nvSpPr>
          <p:cNvPr id="3" name="Content Placeholder 2"/>
          <p:cNvSpPr>
            <a:spLocks noGrp="1"/>
          </p:cNvSpPr>
          <p:nvPr>
            <p:ph idx="1"/>
          </p:nvPr>
        </p:nvSpPr>
        <p:spPr>
          <a:xfrm>
            <a:off x="457200" y="1109207"/>
            <a:ext cx="8229600" cy="4525963"/>
          </a:xfrm>
        </p:spPr>
        <p:txBody>
          <a:bodyPr/>
          <a:lstStyle/>
          <a:p>
            <a:r>
              <a:rPr lang="en-US" dirty="0" smtClean="0"/>
              <a:t>Mutual information:</a:t>
            </a:r>
          </a:p>
          <a:p>
            <a:endParaRPr lang="en-US" dirty="0"/>
          </a:p>
          <a:p>
            <a:endParaRPr lang="en-US" dirty="0" smtClean="0"/>
          </a:p>
          <a:p>
            <a:r>
              <a:rPr lang="en-US" dirty="0" smtClean="0"/>
              <a:t>Joint Entropy:</a:t>
            </a:r>
          </a:p>
          <a:p>
            <a:endParaRPr lang="en-US" dirty="0" smtClean="0"/>
          </a:p>
          <a:p>
            <a:pPr marL="0" indent="0">
              <a:buNone/>
            </a:pPr>
            <a:endParaRPr lang="en-US" dirty="0"/>
          </a:p>
          <a:p>
            <a:r>
              <a:rPr lang="en-US" dirty="0" smtClean="0"/>
              <a:t>Conditional Entropy:</a:t>
            </a: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822" y="1645557"/>
            <a:ext cx="5180438" cy="967015"/>
          </a:xfrm>
          <a:prstGeom prst="rect">
            <a:avLst/>
          </a:prstGeom>
        </p:spPr>
      </p:pic>
      <p:sp>
        <p:nvSpPr>
          <p:cNvPr id="5" name="TextBox 4"/>
          <p:cNvSpPr txBox="1"/>
          <p:nvPr/>
        </p:nvSpPr>
        <p:spPr>
          <a:xfrm>
            <a:off x="326571" y="6114142"/>
            <a:ext cx="8581572" cy="646331"/>
          </a:xfrm>
          <a:prstGeom prst="rect">
            <a:avLst/>
          </a:prstGeom>
          <a:noFill/>
        </p:spPr>
        <p:txBody>
          <a:bodyPr wrap="square" rtlCol="0">
            <a:spAutoFit/>
          </a:bodyPr>
          <a:lstStyle/>
          <a:p>
            <a:r>
              <a:rPr lang="en-US" dirty="0" smtClean="0"/>
              <a:t>See </a:t>
            </a:r>
            <a:r>
              <a:rPr lang="en-US" dirty="0" err="1" smtClean="0"/>
              <a:t>Lizier</a:t>
            </a:r>
            <a:r>
              <a:rPr lang="en-US" dirty="0" smtClean="0"/>
              <a:t> et al. “</a:t>
            </a:r>
            <a:r>
              <a:rPr lang="en-US" dirty="0"/>
              <a:t>A framework for the local information dynamics of distributed computation in complex </a:t>
            </a:r>
            <a:r>
              <a:rPr lang="en-US" dirty="0" smtClean="0"/>
              <a:t>systems”</a:t>
            </a:r>
            <a:endParaRPr lang="en-US" dirty="0"/>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822" y="3621524"/>
            <a:ext cx="5579836" cy="847968"/>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9471" y="5306927"/>
            <a:ext cx="5713187" cy="879787"/>
          </a:xfrm>
          <a:prstGeom prst="rect">
            <a:avLst/>
          </a:prstGeom>
        </p:spPr>
      </p:pic>
    </p:spTree>
    <p:extLst>
      <p:ext uri="{BB962C8B-B14F-4D97-AF65-F5344CB8AC3E}">
        <p14:creationId xmlns:p14="http://schemas.microsoft.com/office/powerpoint/2010/main" val="716732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1210670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Information </a:t>
            </a:r>
            <a:r>
              <a:rPr lang="en-US" sz="3200" dirty="0" smtClean="0"/>
              <a:t>Dynamics: </a:t>
            </a:r>
            <a:r>
              <a:rPr lang="en-US" sz="2800" dirty="0" smtClean="0"/>
              <a:t>Connecting Information theory and the component operations of computation</a:t>
            </a:r>
            <a:endParaRPr lang="en-US" sz="2800" dirty="0"/>
          </a:p>
        </p:txBody>
      </p:sp>
      <p:sp>
        <p:nvSpPr>
          <p:cNvPr id="3" name="Content Placeholder 2"/>
          <p:cNvSpPr>
            <a:spLocks noGrp="1"/>
          </p:cNvSpPr>
          <p:nvPr>
            <p:ph idx="1"/>
          </p:nvPr>
        </p:nvSpPr>
        <p:spPr/>
        <p:txBody>
          <a:bodyPr>
            <a:normAutofit/>
          </a:bodyPr>
          <a:lstStyle/>
          <a:p>
            <a:r>
              <a:rPr lang="en-US" dirty="0"/>
              <a:t>We </a:t>
            </a:r>
            <a:r>
              <a:rPr lang="en-US" i="1" dirty="0"/>
              <a:t>talk </a:t>
            </a:r>
            <a:r>
              <a:rPr lang="en-US" dirty="0"/>
              <a:t>about computation as: </a:t>
            </a:r>
            <a:endParaRPr lang="en-US" dirty="0"/>
          </a:p>
          <a:p>
            <a:pPr lvl="1"/>
            <a:r>
              <a:rPr lang="en-US" dirty="0" smtClean="0"/>
              <a:t>Memory</a:t>
            </a:r>
            <a:endParaRPr lang="en-US" dirty="0"/>
          </a:p>
          <a:p>
            <a:pPr lvl="1"/>
            <a:r>
              <a:rPr lang="en-US" dirty="0" smtClean="0"/>
              <a:t>Processing/signaling</a:t>
            </a:r>
            <a:endParaRPr lang="en-US" dirty="0"/>
          </a:p>
          <a:p>
            <a:pPr lvl="1"/>
            <a:r>
              <a:rPr lang="en-US" dirty="0" smtClean="0"/>
              <a:t>Modification (memory </a:t>
            </a:r>
            <a:r>
              <a:rPr lang="en-US" dirty="0" smtClean="0">
                <a:latin typeface="Wingdings"/>
                <a:ea typeface="Wingdings"/>
                <a:cs typeface="Wingdings"/>
                <a:sym typeface="Wingdings"/>
              </a:rPr>
              <a:t></a:t>
            </a:r>
            <a:r>
              <a:rPr lang="en-US" dirty="0">
                <a:sym typeface="Wingdings"/>
              </a:rPr>
              <a:t> </a:t>
            </a:r>
            <a:r>
              <a:rPr lang="en-US" dirty="0" smtClean="0">
                <a:sym typeface="Wingdings"/>
              </a:rPr>
              <a:t>processing)</a:t>
            </a:r>
            <a:r>
              <a:rPr lang="en-US" dirty="0" smtClean="0"/>
              <a:t> </a:t>
            </a:r>
            <a:endParaRPr lang="en-US" dirty="0"/>
          </a:p>
          <a:p>
            <a:r>
              <a:rPr lang="en-US" dirty="0" smtClean="0"/>
              <a:t>These can be quantified by: </a:t>
            </a:r>
          </a:p>
          <a:p>
            <a:pPr lvl="1"/>
            <a:r>
              <a:rPr lang="en-US" dirty="0" smtClean="0"/>
              <a:t>Information storage</a:t>
            </a:r>
            <a:endParaRPr lang="en-US" dirty="0"/>
          </a:p>
          <a:p>
            <a:pPr lvl="1"/>
            <a:r>
              <a:rPr lang="en-US" dirty="0" smtClean="0"/>
              <a:t>Information transfer</a:t>
            </a:r>
            <a:endParaRPr lang="en-US" dirty="0"/>
          </a:p>
          <a:p>
            <a:pPr lvl="1"/>
            <a:r>
              <a:rPr lang="en-US" dirty="0" smtClean="0"/>
              <a:t>Information </a:t>
            </a:r>
            <a:r>
              <a:rPr lang="en-US" dirty="0"/>
              <a:t>modification </a:t>
            </a:r>
          </a:p>
          <a:p>
            <a:endParaRPr lang="en-US" dirty="0"/>
          </a:p>
          <a:p>
            <a:endParaRPr lang="en-US" dirty="0"/>
          </a:p>
        </p:txBody>
      </p:sp>
    </p:spTree>
    <p:extLst>
      <p:ext uri="{BB962C8B-B14F-4D97-AF65-F5344CB8AC3E}">
        <p14:creationId xmlns:p14="http://schemas.microsoft.com/office/powerpoint/2010/main" val="170788658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Information </a:t>
            </a:r>
            <a:r>
              <a:rPr lang="en-US" dirty="0" smtClean="0"/>
              <a:t>Storage</a:t>
            </a:r>
            <a:endParaRPr lang="en-US" dirty="0"/>
          </a:p>
        </p:txBody>
      </p:sp>
      <p:sp>
        <p:nvSpPr>
          <p:cNvPr id="3" name="Content Placeholder 2"/>
          <p:cNvSpPr>
            <a:spLocks noGrp="1"/>
          </p:cNvSpPr>
          <p:nvPr>
            <p:ph idx="1"/>
          </p:nvPr>
        </p:nvSpPr>
        <p:spPr/>
        <p:txBody>
          <a:bodyPr/>
          <a:lstStyle/>
          <a:p>
            <a:r>
              <a:rPr lang="en-US" dirty="0"/>
              <a:t>The information storage of an agent in the system is </a:t>
            </a:r>
            <a:r>
              <a:rPr lang="en-US" dirty="0" smtClean="0"/>
              <a:t>the amount </a:t>
            </a:r>
            <a:r>
              <a:rPr lang="en-US" dirty="0"/>
              <a:t>of information in its past that is relevant to predicting its future</a:t>
            </a:r>
            <a:r>
              <a:rPr lang="en-US" dirty="0" smtClean="0"/>
              <a:t>.</a:t>
            </a:r>
          </a:p>
          <a:p>
            <a:endParaRPr lang="en-US" dirty="0"/>
          </a:p>
          <a:p>
            <a:r>
              <a:rPr lang="en-US" dirty="0" smtClean="0"/>
              <a:t>In information dynamics, information storage </a:t>
            </a:r>
            <a:r>
              <a:rPr lang="en-US" dirty="0"/>
              <a:t>is </a:t>
            </a:r>
            <a:r>
              <a:rPr lang="en-US" dirty="0" smtClean="0"/>
              <a:t>quantified with the </a:t>
            </a:r>
            <a:r>
              <a:rPr lang="en-US" dirty="0">
                <a:solidFill>
                  <a:srgbClr val="FF6600"/>
                </a:solidFill>
              </a:rPr>
              <a:t>active information</a:t>
            </a:r>
          </a:p>
          <a:p>
            <a:endParaRPr lang="en-US" dirty="0"/>
          </a:p>
          <a:p>
            <a:endParaRPr lang="en-US" dirty="0"/>
          </a:p>
        </p:txBody>
      </p:sp>
    </p:spTree>
    <p:extLst>
      <p:ext uri="{BB962C8B-B14F-4D97-AF65-F5344CB8AC3E}">
        <p14:creationId xmlns:p14="http://schemas.microsoft.com/office/powerpoint/2010/main" val="151682963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Information </a:t>
            </a:r>
            <a:r>
              <a:rPr lang="en-US" dirty="0" smtClean="0"/>
              <a:t>Transfer</a:t>
            </a:r>
            <a:endParaRPr lang="en-US" dirty="0"/>
          </a:p>
        </p:txBody>
      </p:sp>
      <p:sp>
        <p:nvSpPr>
          <p:cNvPr id="3" name="Content Placeholder 2"/>
          <p:cNvSpPr>
            <a:spLocks noGrp="1"/>
          </p:cNvSpPr>
          <p:nvPr>
            <p:ph idx="1"/>
          </p:nvPr>
        </p:nvSpPr>
        <p:spPr/>
        <p:txBody>
          <a:bodyPr/>
          <a:lstStyle/>
          <a:p>
            <a:r>
              <a:rPr lang="en-US" dirty="0"/>
              <a:t>The information transfer between a source and a destination agent is defined as the information provided by the source about the destination’s next state that was not contained in the past of the destination</a:t>
            </a:r>
            <a:r>
              <a:rPr lang="en-US" dirty="0" smtClean="0"/>
              <a:t>.</a:t>
            </a:r>
          </a:p>
          <a:p>
            <a:endParaRPr lang="en-US" dirty="0"/>
          </a:p>
          <a:p>
            <a:r>
              <a:rPr lang="en-US" dirty="0" smtClean="0"/>
              <a:t>In information dynamics it is quantified by the </a:t>
            </a:r>
            <a:r>
              <a:rPr lang="en-US" dirty="0">
                <a:solidFill>
                  <a:srgbClr val="FF6600"/>
                </a:solidFill>
              </a:rPr>
              <a:t>transfer entropy</a:t>
            </a:r>
          </a:p>
          <a:p>
            <a:endParaRPr lang="en-US" dirty="0"/>
          </a:p>
          <a:p>
            <a:endParaRPr lang="en-US" dirty="0"/>
          </a:p>
        </p:txBody>
      </p:sp>
    </p:spTree>
    <p:extLst>
      <p:ext uri="{BB962C8B-B14F-4D97-AF65-F5344CB8AC3E}">
        <p14:creationId xmlns:p14="http://schemas.microsoft.com/office/powerpoint/2010/main" val="236820612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5518" y="1557183"/>
            <a:ext cx="5366531" cy="830997"/>
          </a:xfrm>
          <a:prstGeom prst="rect">
            <a:avLst/>
          </a:prstGeom>
        </p:spPr>
        <p:txBody>
          <a:bodyPr wrap="square">
            <a:spAutoFit/>
          </a:bodyPr>
          <a:lstStyle/>
          <a:p>
            <a:r>
              <a:rPr lang="en-US" sz="2400" dirty="0"/>
              <a:t>A</a:t>
            </a:r>
            <a:r>
              <a:rPr lang="en-US" sz="2400" dirty="0" smtClean="0"/>
              <a:t> </a:t>
            </a:r>
            <a:r>
              <a:rPr lang="en-US" sz="2400" dirty="0"/>
              <a:t>sequence of time ordered observations of some system.</a:t>
            </a:r>
          </a:p>
        </p:txBody>
      </p:sp>
      <p:sp>
        <p:nvSpPr>
          <p:cNvPr id="8" name="TextBox 7"/>
          <p:cNvSpPr txBox="1"/>
          <p:nvPr/>
        </p:nvSpPr>
        <p:spPr>
          <a:xfrm>
            <a:off x="455520" y="2573683"/>
            <a:ext cx="4841534" cy="1200328"/>
          </a:xfrm>
          <a:prstGeom prst="rect">
            <a:avLst/>
          </a:prstGeom>
          <a:noFill/>
        </p:spPr>
        <p:txBody>
          <a:bodyPr wrap="square" rtlCol="0">
            <a:spAutoFit/>
          </a:bodyPr>
          <a:lstStyle/>
          <a:p>
            <a:r>
              <a:rPr lang="en-US" sz="2400" dirty="0" smtClean="0"/>
              <a:t>For example, the Boolean network generates the set of states of nodes</a:t>
            </a:r>
            <a:r>
              <a:rPr lang="en-US" sz="2400" i="1" dirty="0" smtClean="0">
                <a:cs typeface="Times New Roman"/>
              </a:rPr>
              <a:t> </a:t>
            </a:r>
            <a:r>
              <a:rPr lang="en-US" sz="2400" dirty="0" smtClean="0">
                <a:cs typeface="Times New Roman"/>
              </a:rPr>
              <a:t>in the order of time. </a:t>
            </a:r>
            <a:endParaRPr lang="en-US" sz="2400" dirty="0">
              <a:cs typeface="Times New Roman"/>
            </a:endParaRPr>
          </a:p>
        </p:txBody>
      </p:sp>
      <p:sp>
        <p:nvSpPr>
          <p:cNvPr id="9" name="TextBox 8"/>
          <p:cNvSpPr txBox="1"/>
          <p:nvPr/>
        </p:nvSpPr>
        <p:spPr>
          <a:xfrm>
            <a:off x="471009" y="3951345"/>
            <a:ext cx="4655672" cy="1938992"/>
          </a:xfrm>
          <a:prstGeom prst="rect">
            <a:avLst/>
          </a:prstGeom>
          <a:noFill/>
        </p:spPr>
        <p:txBody>
          <a:bodyPr wrap="square" rtlCol="0">
            <a:spAutoFit/>
          </a:bodyPr>
          <a:lstStyle/>
          <a:p>
            <a:r>
              <a:rPr lang="en-US" sz="2400" dirty="0" smtClean="0"/>
              <a:t>To measure information dynamics on the time series data, </a:t>
            </a:r>
            <a:r>
              <a:rPr lang="en-US" sz="2400" dirty="0" smtClean="0"/>
              <a:t>we need to </a:t>
            </a:r>
            <a:r>
              <a:rPr lang="en-US" sz="2400" dirty="0" smtClean="0"/>
              <a:t>compute the distribution for each pattern to occur in the data.  </a:t>
            </a:r>
            <a:endParaRPr lang="en-US" sz="2400" dirty="0"/>
          </a:p>
        </p:txBody>
      </p:sp>
      <p:graphicFrame>
        <p:nvGraphicFramePr>
          <p:cNvPr id="10" name="Table 9"/>
          <p:cNvGraphicFramePr>
            <a:graphicFrameLocks noGrp="1"/>
          </p:cNvGraphicFramePr>
          <p:nvPr>
            <p:extLst>
              <p:ext uri="{D42A27DB-BD31-4B8C-83A1-F6EECF244321}">
                <p14:modId xmlns:p14="http://schemas.microsoft.com/office/powerpoint/2010/main" val="3114537954"/>
              </p:ext>
            </p:extLst>
          </p:nvPr>
        </p:nvGraphicFramePr>
        <p:xfrm>
          <a:off x="5824105" y="796287"/>
          <a:ext cx="3086928" cy="5726690"/>
        </p:xfrm>
        <a:graphic>
          <a:graphicData uri="http://schemas.openxmlformats.org/drawingml/2006/table">
            <a:tbl>
              <a:tblPr firstRow="1" bandRow="1">
                <a:tableStyleId>{2D5ABB26-0587-4C30-8999-92F81FD0307C}</a:tableStyleId>
              </a:tblPr>
              <a:tblGrid>
                <a:gridCol w="771732"/>
                <a:gridCol w="771732"/>
                <a:gridCol w="771732"/>
                <a:gridCol w="771732"/>
              </a:tblGrid>
              <a:tr h="494691">
                <a:tc>
                  <a:txBody>
                    <a:bodyPr/>
                    <a:lstStyle/>
                    <a:p>
                      <a:pPr algn="ctr"/>
                      <a:r>
                        <a:rPr lang="en-US" dirty="0" smtClean="0"/>
                        <a:t>Time</a:t>
                      </a:r>
                      <a:r>
                        <a:rPr lang="en-US" baseline="0" dirty="0" smtClean="0"/>
                        <a:t> </a:t>
                      </a:r>
                      <a:r>
                        <a:rPr lang="en-US" dirty="0" smtClean="0"/>
                        <a:t>Step </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b</a:t>
                      </a:r>
                    </a:p>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c</a:t>
                      </a:r>
                    </a:p>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2</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3</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4</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5</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6</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7</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8</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9</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10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pPr algn="l"/>
            <a:r>
              <a:rPr lang="en-US" dirty="0">
                <a:solidFill>
                  <a:srgbClr val="000000"/>
                </a:solidFill>
              </a:rPr>
              <a:t>Time Series </a:t>
            </a:r>
            <a:r>
              <a:rPr lang="en-US" dirty="0" smtClean="0">
                <a:solidFill>
                  <a:srgbClr val="000000"/>
                </a:solidFill>
              </a:rPr>
              <a:t>Data</a:t>
            </a:r>
            <a:endParaRPr lang="en-US" dirty="0"/>
          </a:p>
        </p:txBody>
      </p:sp>
    </p:spTree>
    <p:extLst>
      <p:ext uri="{BB962C8B-B14F-4D97-AF65-F5344CB8AC3E}">
        <p14:creationId xmlns:p14="http://schemas.microsoft.com/office/powerpoint/2010/main" val="21484969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71890" y="2068372"/>
            <a:ext cx="184666" cy="369332"/>
          </a:xfrm>
          <a:prstGeom prst="rect">
            <a:avLst/>
          </a:prstGeom>
          <a:noFill/>
        </p:spPr>
        <p:txBody>
          <a:bodyPr wrap="none" rtlCol="0">
            <a:spAutoFit/>
          </a:bodyPr>
          <a:lstStyle/>
          <a:p>
            <a:endParaRPr lang="en-US" dirty="0"/>
          </a:p>
        </p:txBody>
      </p:sp>
      <p:pic>
        <p:nvPicPr>
          <p:cNvPr id="11" name="Picture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60" y="1484440"/>
            <a:ext cx="642188" cy="493111"/>
          </a:xfrm>
          <a:prstGeom prst="rect">
            <a:avLst/>
          </a:prstGeom>
        </p:spPr>
      </p:pic>
      <p:sp>
        <p:nvSpPr>
          <p:cNvPr id="12" name="TextBox 11"/>
          <p:cNvSpPr txBox="1"/>
          <p:nvPr/>
        </p:nvSpPr>
        <p:spPr>
          <a:xfrm>
            <a:off x="515468" y="2183209"/>
            <a:ext cx="5306581" cy="830997"/>
          </a:xfrm>
          <a:prstGeom prst="rect">
            <a:avLst/>
          </a:prstGeom>
          <a:noFill/>
        </p:spPr>
        <p:txBody>
          <a:bodyPr wrap="square" rtlCol="0">
            <a:spAutoFit/>
          </a:bodyPr>
          <a:lstStyle/>
          <a:p>
            <a:r>
              <a:rPr lang="en-US" sz="2400" dirty="0" smtClean="0"/>
              <a:t>The states of node </a:t>
            </a:r>
            <a:r>
              <a:rPr lang="en-US" sz="2400" i="1" dirty="0" smtClean="0">
                <a:latin typeface="Times New Roman"/>
                <a:cs typeface="Times New Roman"/>
              </a:rPr>
              <a:t>X</a:t>
            </a:r>
            <a:r>
              <a:rPr lang="en-US" sz="2400" dirty="0" smtClean="0"/>
              <a:t> from </a:t>
            </a:r>
            <a:r>
              <a:rPr lang="en-US" sz="2400" i="1" dirty="0" smtClean="0">
                <a:latin typeface="Times New Roman"/>
                <a:cs typeface="Times New Roman"/>
              </a:rPr>
              <a:t>k</a:t>
            </a:r>
            <a:r>
              <a:rPr lang="en-US" sz="2400" dirty="0" smtClean="0"/>
              <a:t> consecutive previous steps from the current step </a:t>
            </a:r>
            <a:r>
              <a:rPr lang="en-US" sz="2400" i="1" dirty="0" smtClean="0">
                <a:latin typeface="Times New Roman"/>
                <a:cs typeface="Times New Roman"/>
              </a:rPr>
              <a:t>n</a:t>
            </a:r>
            <a:r>
              <a:rPr lang="en-US" sz="2400" dirty="0" smtClean="0"/>
              <a:t>  </a:t>
            </a:r>
            <a:endParaRPr lang="en-US" sz="2400" dirty="0"/>
          </a:p>
        </p:txBody>
      </p:sp>
      <p:sp>
        <p:nvSpPr>
          <p:cNvPr id="19" name="TextBox 18"/>
          <p:cNvSpPr txBox="1"/>
          <p:nvPr/>
        </p:nvSpPr>
        <p:spPr>
          <a:xfrm>
            <a:off x="1284762" y="1592221"/>
            <a:ext cx="2843213" cy="461665"/>
          </a:xfrm>
          <a:prstGeom prst="rect">
            <a:avLst/>
          </a:prstGeom>
          <a:noFill/>
        </p:spPr>
        <p:txBody>
          <a:bodyPr wrap="none" rtlCol="0">
            <a:spAutoFit/>
          </a:bodyPr>
          <a:lstStyle/>
          <a:p>
            <a:r>
              <a:rPr lang="en-US" sz="2400" dirty="0" smtClean="0"/>
              <a:t>:  </a:t>
            </a:r>
            <a:r>
              <a:rPr lang="en-US" sz="2400" i="1" dirty="0" smtClean="0">
                <a:latin typeface="Times New Roman"/>
                <a:cs typeface="Times New Roman"/>
              </a:rPr>
              <a:t>k</a:t>
            </a:r>
            <a:r>
              <a:rPr lang="en-US" sz="2400" dirty="0" smtClean="0"/>
              <a:t> history state of </a:t>
            </a:r>
            <a:r>
              <a:rPr lang="en-US" sz="2400" i="1" dirty="0" smtClean="0">
                <a:latin typeface="Times New Roman"/>
                <a:cs typeface="Times New Roman"/>
              </a:rPr>
              <a:t>X</a:t>
            </a:r>
            <a:endParaRPr lang="en-US" sz="2400" i="1" dirty="0">
              <a:latin typeface="Times New Roman"/>
              <a:cs typeface="Times New Roman"/>
            </a:endParaRPr>
          </a:p>
        </p:txBody>
      </p:sp>
      <p:sp>
        <p:nvSpPr>
          <p:cNvPr id="2" name="TextBox 1"/>
          <p:cNvSpPr txBox="1"/>
          <p:nvPr/>
        </p:nvSpPr>
        <p:spPr>
          <a:xfrm>
            <a:off x="532642" y="5014021"/>
            <a:ext cx="1807256" cy="461665"/>
          </a:xfrm>
          <a:prstGeom prst="rect">
            <a:avLst/>
          </a:prstGeom>
          <a:noFill/>
        </p:spPr>
        <p:txBody>
          <a:bodyPr wrap="none" rtlCol="0">
            <a:spAutoFit/>
          </a:bodyPr>
          <a:lstStyle/>
          <a:p>
            <a:r>
              <a:rPr lang="en-US" sz="2400" dirty="0" smtClean="0"/>
              <a:t>For example, </a:t>
            </a:r>
            <a:endParaRPr lang="en-US" sz="2400" dirty="0"/>
          </a:p>
        </p:txBody>
      </p:sp>
      <p:graphicFrame>
        <p:nvGraphicFramePr>
          <p:cNvPr id="15" name="Table 14"/>
          <p:cNvGraphicFramePr>
            <a:graphicFrameLocks noGrp="1"/>
          </p:cNvGraphicFramePr>
          <p:nvPr>
            <p:extLst>
              <p:ext uri="{D42A27DB-BD31-4B8C-83A1-F6EECF244321}">
                <p14:modId xmlns:p14="http://schemas.microsoft.com/office/powerpoint/2010/main" val="1763684470"/>
              </p:ext>
            </p:extLst>
          </p:nvPr>
        </p:nvGraphicFramePr>
        <p:xfrm>
          <a:off x="5824105" y="796287"/>
          <a:ext cx="3086928" cy="5726690"/>
        </p:xfrm>
        <a:graphic>
          <a:graphicData uri="http://schemas.openxmlformats.org/drawingml/2006/table">
            <a:tbl>
              <a:tblPr firstRow="1" bandRow="1">
                <a:tableStyleId>{2D5ABB26-0587-4C30-8999-92F81FD0307C}</a:tableStyleId>
              </a:tblPr>
              <a:tblGrid>
                <a:gridCol w="771732"/>
                <a:gridCol w="771732"/>
                <a:gridCol w="771732"/>
                <a:gridCol w="771732"/>
              </a:tblGrid>
              <a:tr h="494691">
                <a:tc>
                  <a:txBody>
                    <a:bodyPr/>
                    <a:lstStyle/>
                    <a:p>
                      <a:pPr algn="ctr"/>
                      <a:r>
                        <a:rPr lang="en-US" dirty="0" smtClean="0"/>
                        <a:t>Time</a:t>
                      </a:r>
                      <a:r>
                        <a:rPr lang="en-US" baseline="0" dirty="0" smtClean="0"/>
                        <a:t> </a:t>
                      </a:r>
                      <a:r>
                        <a:rPr lang="en-US" dirty="0" smtClean="0"/>
                        <a:t>Step </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b</a:t>
                      </a:r>
                    </a:p>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c</a:t>
                      </a:r>
                    </a:p>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2</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3</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4</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5</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6</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7</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8</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9</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10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3" name="Rectangle 12"/>
          <p:cNvSpPr/>
          <p:nvPr/>
        </p:nvSpPr>
        <p:spPr>
          <a:xfrm>
            <a:off x="8122468" y="2588241"/>
            <a:ext cx="817485" cy="1432650"/>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793" y="5426182"/>
            <a:ext cx="2432812" cy="564969"/>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961" y="3495736"/>
            <a:ext cx="813816" cy="282575"/>
          </a:xfrm>
          <a:prstGeom prst="rect">
            <a:avLst/>
          </a:prstGeom>
        </p:spPr>
      </p:pic>
      <p:sp>
        <p:nvSpPr>
          <p:cNvPr id="18" name="TextBox 17"/>
          <p:cNvSpPr txBox="1"/>
          <p:nvPr/>
        </p:nvSpPr>
        <p:spPr>
          <a:xfrm>
            <a:off x="1437162" y="3333846"/>
            <a:ext cx="2553170" cy="461665"/>
          </a:xfrm>
          <a:prstGeom prst="rect">
            <a:avLst/>
          </a:prstGeom>
          <a:noFill/>
        </p:spPr>
        <p:txBody>
          <a:bodyPr wrap="none" rtlCol="0">
            <a:spAutoFit/>
          </a:bodyPr>
          <a:lstStyle/>
          <a:p>
            <a:r>
              <a:rPr lang="en-US" sz="2400" dirty="0" smtClean="0"/>
              <a:t>:  </a:t>
            </a:r>
            <a:r>
              <a:rPr lang="en-US" sz="2400" dirty="0" smtClean="0">
                <a:cs typeface="Times New Roman"/>
              </a:rPr>
              <a:t>future</a:t>
            </a:r>
            <a:r>
              <a:rPr lang="en-US" sz="2400" dirty="0" smtClean="0"/>
              <a:t> state of </a:t>
            </a:r>
            <a:r>
              <a:rPr lang="en-US" sz="2400" i="1" dirty="0" smtClean="0">
                <a:latin typeface="Times New Roman"/>
                <a:cs typeface="Times New Roman"/>
              </a:rPr>
              <a:t>X</a:t>
            </a:r>
            <a:endParaRPr lang="en-US" sz="2400" i="1" dirty="0">
              <a:latin typeface="Times New Roman"/>
              <a:cs typeface="Times New Roman"/>
            </a:endParaRPr>
          </a:p>
        </p:txBody>
      </p:sp>
      <p:sp>
        <p:nvSpPr>
          <p:cNvPr id="22" name="TextBox 21"/>
          <p:cNvSpPr txBox="1"/>
          <p:nvPr/>
        </p:nvSpPr>
        <p:spPr>
          <a:xfrm>
            <a:off x="513920" y="3967522"/>
            <a:ext cx="5306581" cy="830997"/>
          </a:xfrm>
          <a:prstGeom prst="rect">
            <a:avLst/>
          </a:prstGeom>
          <a:noFill/>
        </p:spPr>
        <p:txBody>
          <a:bodyPr wrap="square" rtlCol="0">
            <a:spAutoFit/>
          </a:bodyPr>
          <a:lstStyle/>
          <a:p>
            <a:r>
              <a:rPr lang="en-US" sz="2400" dirty="0" smtClean="0"/>
              <a:t>We want to know t</a:t>
            </a:r>
            <a:r>
              <a:rPr lang="en-US" sz="2400" dirty="0" smtClean="0"/>
              <a:t>he </a:t>
            </a:r>
            <a:r>
              <a:rPr lang="en-US" sz="2400" dirty="0" smtClean="0"/>
              <a:t>state of node </a:t>
            </a:r>
            <a:r>
              <a:rPr lang="en-US" sz="2400" i="1" dirty="0" smtClean="0">
                <a:latin typeface="Times New Roman"/>
                <a:cs typeface="Times New Roman"/>
              </a:rPr>
              <a:t>X</a:t>
            </a:r>
            <a:r>
              <a:rPr lang="en-US" sz="2400" dirty="0" smtClean="0"/>
              <a:t> at the next step for the current step </a:t>
            </a:r>
            <a:r>
              <a:rPr lang="en-US" sz="2400" i="1" dirty="0" smtClean="0">
                <a:latin typeface="Times New Roman"/>
                <a:cs typeface="Times New Roman"/>
              </a:rPr>
              <a:t>n </a:t>
            </a:r>
            <a:r>
              <a:rPr lang="en-US" sz="2400" dirty="0" smtClean="0"/>
              <a:t>  </a:t>
            </a:r>
            <a:endParaRPr lang="en-US" sz="2400" dirty="0"/>
          </a:p>
        </p:txBody>
      </p:sp>
      <p:sp>
        <p:nvSpPr>
          <p:cNvPr id="23" name="Rectangle 22"/>
          <p:cNvSpPr/>
          <p:nvPr/>
        </p:nvSpPr>
        <p:spPr>
          <a:xfrm>
            <a:off x="8122468" y="4075073"/>
            <a:ext cx="817485" cy="439563"/>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778" y="6135430"/>
            <a:ext cx="1108962" cy="350191"/>
          </a:xfrm>
          <a:prstGeom prst="rect">
            <a:avLst/>
          </a:prstGeom>
        </p:spPr>
      </p:pic>
      <p:sp>
        <p:nvSpPr>
          <p:cNvPr id="5" name="Title 4"/>
          <p:cNvSpPr>
            <a:spLocks noGrp="1"/>
          </p:cNvSpPr>
          <p:nvPr>
            <p:ph type="title"/>
          </p:nvPr>
        </p:nvSpPr>
        <p:spPr>
          <a:xfrm>
            <a:off x="457200" y="165780"/>
            <a:ext cx="8229600" cy="1143000"/>
          </a:xfrm>
        </p:spPr>
        <p:txBody>
          <a:bodyPr>
            <a:normAutofit fontScale="90000"/>
          </a:bodyPr>
          <a:lstStyle/>
          <a:p>
            <a:pPr algn="l"/>
            <a:r>
              <a:rPr lang="en-US" dirty="0" smtClean="0"/>
              <a:t>Calculating Probability Distributions</a:t>
            </a:r>
            <a:endParaRPr lang="en-US" dirty="0"/>
          </a:p>
        </p:txBody>
      </p:sp>
    </p:spTree>
    <p:extLst>
      <p:ext uri="{BB962C8B-B14F-4D97-AF65-F5344CB8AC3E}">
        <p14:creationId xmlns:p14="http://schemas.microsoft.com/office/powerpoint/2010/main" val="1213351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711188729"/>
              </p:ext>
            </p:extLst>
          </p:nvPr>
        </p:nvGraphicFramePr>
        <p:xfrm>
          <a:off x="5824105" y="796287"/>
          <a:ext cx="3086928" cy="5726690"/>
        </p:xfrm>
        <a:graphic>
          <a:graphicData uri="http://schemas.openxmlformats.org/drawingml/2006/table">
            <a:tbl>
              <a:tblPr firstRow="1" bandRow="1">
                <a:tableStyleId>{2D5ABB26-0587-4C30-8999-92F81FD0307C}</a:tableStyleId>
              </a:tblPr>
              <a:tblGrid>
                <a:gridCol w="771732"/>
                <a:gridCol w="771732"/>
                <a:gridCol w="771732"/>
                <a:gridCol w="771732"/>
              </a:tblGrid>
              <a:tr h="494691">
                <a:tc>
                  <a:txBody>
                    <a:bodyPr/>
                    <a:lstStyle/>
                    <a:p>
                      <a:pPr algn="ctr"/>
                      <a:r>
                        <a:rPr lang="en-US" dirty="0" smtClean="0"/>
                        <a:t>Time</a:t>
                      </a:r>
                      <a:r>
                        <a:rPr lang="en-US" baseline="0" dirty="0" smtClean="0"/>
                        <a:t> </a:t>
                      </a:r>
                      <a:r>
                        <a:rPr lang="en-US" dirty="0" smtClean="0"/>
                        <a:t>Step </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b</a:t>
                      </a:r>
                    </a:p>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c</a:t>
                      </a:r>
                    </a:p>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2</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3</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4</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5</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6</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7</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8</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9</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10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8" name="TextBox 17"/>
          <p:cNvSpPr txBox="1"/>
          <p:nvPr/>
        </p:nvSpPr>
        <p:spPr>
          <a:xfrm>
            <a:off x="389524" y="2136332"/>
            <a:ext cx="4960245" cy="1200328"/>
          </a:xfrm>
          <a:prstGeom prst="rect">
            <a:avLst/>
          </a:prstGeom>
          <a:noFill/>
        </p:spPr>
        <p:txBody>
          <a:bodyPr wrap="square" rtlCol="0">
            <a:spAutoFit/>
          </a:bodyPr>
          <a:lstStyle/>
          <a:p>
            <a:r>
              <a:rPr lang="en-US" sz="2400" dirty="0" smtClean="0"/>
              <a:t>                              :  Joint probability for a certain pair of </a:t>
            </a:r>
            <a:r>
              <a:rPr lang="en-US" sz="2400" dirty="0" smtClean="0">
                <a:cs typeface="Times New Roman"/>
              </a:rPr>
              <a:t>future</a:t>
            </a:r>
            <a:r>
              <a:rPr lang="en-US" sz="2400" dirty="0" smtClean="0"/>
              <a:t> state of </a:t>
            </a:r>
            <a:r>
              <a:rPr lang="en-US" sz="2400" i="1" dirty="0">
                <a:latin typeface="Times New Roman"/>
                <a:cs typeface="Times New Roman"/>
              </a:rPr>
              <a:t>X </a:t>
            </a:r>
            <a:r>
              <a:rPr lang="en-US" sz="2400" i="1" dirty="0" smtClean="0">
                <a:latin typeface="Times New Roman"/>
                <a:cs typeface="Times New Roman"/>
              </a:rPr>
              <a:t> </a:t>
            </a:r>
            <a:r>
              <a:rPr lang="en-US" sz="2400" dirty="0" smtClean="0">
                <a:latin typeface="Times New Roman"/>
                <a:cs typeface="Times New Roman"/>
              </a:rPr>
              <a:t>and </a:t>
            </a:r>
            <a:r>
              <a:rPr lang="en-US" sz="2400" dirty="0" smtClean="0">
                <a:cs typeface="Times New Roman"/>
              </a:rPr>
              <a:t>its</a:t>
            </a:r>
            <a:r>
              <a:rPr lang="en-US" sz="2400" i="1" dirty="0" smtClean="0">
                <a:latin typeface="Times New Roman"/>
                <a:cs typeface="Times New Roman"/>
              </a:rPr>
              <a:t> k</a:t>
            </a:r>
            <a:r>
              <a:rPr lang="en-US" sz="2400" dirty="0" smtClean="0"/>
              <a:t> </a:t>
            </a:r>
            <a:r>
              <a:rPr lang="en-US" sz="2400" dirty="0"/>
              <a:t>history </a:t>
            </a:r>
            <a:r>
              <a:rPr lang="en-US" sz="2400" dirty="0" smtClean="0"/>
              <a:t>state to occur. </a:t>
            </a:r>
            <a:endParaRPr lang="en-US" sz="2400" dirty="0">
              <a:cs typeface="Times New Roman"/>
            </a:endParaRP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73" y="2001346"/>
            <a:ext cx="1928875" cy="526287"/>
          </a:xfrm>
          <a:prstGeom prst="rect">
            <a:avLst/>
          </a:prstGeom>
        </p:spPr>
      </p:pic>
      <p:sp>
        <p:nvSpPr>
          <p:cNvPr id="21" name="TextBox 20"/>
          <p:cNvSpPr txBox="1"/>
          <p:nvPr/>
        </p:nvSpPr>
        <p:spPr>
          <a:xfrm>
            <a:off x="428012" y="4809882"/>
            <a:ext cx="1807256" cy="461665"/>
          </a:xfrm>
          <a:prstGeom prst="rect">
            <a:avLst/>
          </a:prstGeom>
          <a:noFill/>
        </p:spPr>
        <p:txBody>
          <a:bodyPr wrap="none" rtlCol="0">
            <a:spAutoFit/>
          </a:bodyPr>
          <a:lstStyle/>
          <a:p>
            <a:r>
              <a:rPr lang="en-US" sz="2400" dirty="0" smtClean="0"/>
              <a:t>For example, </a:t>
            </a:r>
            <a:endParaRPr lang="en-US" sz="2400" dirty="0"/>
          </a:p>
        </p:txBody>
      </p:sp>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51" y="5349736"/>
            <a:ext cx="3781548" cy="478792"/>
          </a:xfrm>
          <a:prstGeom prst="rect">
            <a:avLst/>
          </a:prstGeom>
        </p:spPr>
      </p:pic>
      <p:sp>
        <p:nvSpPr>
          <p:cNvPr id="28" name="Rectangle 27"/>
          <p:cNvSpPr/>
          <p:nvPr/>
        </p:nvSpPr>
        <p:spPr>
          <a:xfrm>
            <a:off x="8119206" y="2609765"/>
            <a:ext cx="817485" cy="1432650"/>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8106377" y="4096597"/>
            <a:ext cx="817485" cy="439563"/>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117658" y="4070621"/>
            <a:ext cx="817485" cy="1432650"/>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8117658" y="5557453"/>
            <a:ext cx="817485" cy="439563"/>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472347" y="6057663"/>
            <a:ext cx="1222457" cy="523220"/>
          </a:xfrm>
          <a:prstGeom prst="rect">
            <a:avLst/>
          </a:prstGeom>
          <a:noFill/>
        </p:spPr>
        <p:txBody>
          <a:bodyPr wrap="square" rtlCol="0">
            <a:spAutoFit/>
          </a:bodyPr>
          <a:lstStyle/>
          <a:p>
            <a:r>
              <a:rPr lang="en-US" sz="2800" dirty="0" smtClean="0">
                <a:latin typeface="Times New Roman"/>
                <a:cs typeface="Times New Roman"/>
              </a:rPr>
              <a:t> = 2 / 7</a:t>
            </a:r>
            <a:endParaRPr lang="en-US" sz="2800" dirty="0">
              <a:latin typeface="Times New Roman"/>
              <a:cs typeface="Times New Roman"/>
            </a:endParaRPr>
          </a:p>
        </p:txBody>
      </p:sp>
      <p:sp>
        <p:nvSpPr>
          <p:cNvPr id="32" name="Rectangle 31"/>
          <p:cNvSpPr/>
          <p:nvPr/>
        </p:nvSpPr>
        <p:spPr>
          <a:xfrm>
            <a:off x="415183" y="3671999"/>
            <a:ext cx="4572000" cy="830997"/>
          </a:xfrm>
          <a:prstGeom prst="rect">
            <a:avLst/>
          </a:prstGeom>
        </p:spPr>
        <p:txBody>
          <a:bodyPr>
            <a:spAutoFit/>
          </a:bodyPr>
          <a:lstStyle/>
          <a:p>
            <a:r>
              <a:rPr lang="en-US" sz="2400" dirty="0">
                <a:cs typeface="Times New Roman"/>
              </a:rPr>
              <a:t>The total number of patterns in the given data is </a:t>
            </a:r>
            <a:r>
              <a:rPr lang="en-US" sz="2400" i="1" dirty="0" smtClean="0">
                <a:latin typeface="Times New Roman"/>
                <a:cs typeface="Times New Roman"/>
              </a:rPr>
              <a:t>N - k</a:t>
            </a:r>
            <a:r>
              <a:rPr lang="en-US" sz="2400" i="1" dirty="0">
                <a:latin typeface="Times New Roman"/>
                <a:cs typeface="Times New Roman"/>
              </a:rPr>
              <a:t>.</a:t>
            </a:r>
          </a:p>
        </p:txBody>
      </p:sp>
      <p:sp>
        <p:nvSpPr>
          <p:cNvPr id="33" name="TextBox 32"/>
          <p:cNvSpPr txBox="1"/>
          <p:nvPr/>
        </p:nvSpPr>
        <p:spPr>
          <a:xfrm>
            <a:off x="389525" y="1483252"/>
            <a:ext cx="4166225" cy="461665"/>
          </a:xfrm>
          <a:prstGeom prst="rect">
            <a:avLst/>
          </a:prstGeom>
          <a:noFill/>
        </p:spPr>
        <p:txBody>
          <a:bodyPr wrap="none" rtlCol="0">
            <a:spAutoFit/>
          </a:bodyPr>
          <a:lstStyle/>
          <a:p>
            <a:r>
              <a:rPr lang="en-US" sz="2400" dirty="0" smtClean="0"/>
              <a:t>With a </a:t>
            </a:r>
            <a:r>
              <a:rPr lang="en-US" sz="2400" dirty="0"/>
              <a:t>given </a:t>
            </a:r>
            <a:r>
              <a:rPr lang="en-US" sz="2400" i="1" dirty="0">
                <a:latin typeface="Times New Roman"/>
                <a:cs typeface="Times New Roman"/>
              </a:rPr>
              <a:t>N</a:t>
            </a:r>
            <a:r>
              <a:rPr lang="en-US" sz="2400" dirty="0"/>
              <a:t> time series </a:t>
            </a:r>
            <a:r>
              <a:rPr lang="en-US" sz="2400" dirty="0" smtClean="0"/>
              <a:t>data, </a:t>
            </a:r>
            <a:endParaRPr lang="en-US" sz="2400" dirty="0"/>
          </a:p>
        </p:txBody>
      </p:sp>
      <p:sp>
        <p:nvSpPr>
          <p:cNvPr id="17" name="Title 4"/>
          <p:cNvSpPr>
            <a:spLocks noGrp="1"/>
          </p:cNvSpPr>
          <p:nvPr>
            <p:ph type="title"/>
          </p:nvPr>
        </p:nvSpPr>
        <p:spPr>
          <a:xfrm>
            <a:off x="457200" y="165780"/>
            <a:ext cx="8229600" cy="1143000"/>
          </a:xfrm>
        </p:spPr>
        <p:txBody>
          <a:bodyPr>
            <a:normAutofit fontScale="90000"/>
          </a:bodyPr>
          <a:lstStyle/>
          <a:p>
            <a:pPr algn="l"/>
            <a:r>
              <a:rPr lang="en-US" dirty="0" smtClean="0"/>
              <a:t>Calculating Probability Distributions</a:t>
            </a:r>
            <a:endParaRPr lang="en-US" dirty="0"/>
          </a:p>
        </p:txBody>
      </p:sp>
    </p:spTree>
    <p:extLst>
      <p:ext uri="{BB962C8B-B14F-4D97-AF65-F5344CB8AC3E}">
        <p14:creationId xmlns:p14="http://schemas.microsoft.com/office/powerpoint/2010/main" val="25696433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P spid="29" grpId="0" animBg="1"/>
      <p:bldP spid="30" grpId="0" animBg="1"/>
      <p:bldP spid="31" grpId="0" animBg="1"/>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9705" y="1598706"/>
            <a:ext cx="4986898" cy="1569660"/>
          </a:xfrm>
          <a:prstGeom prst="rect">
            <a:avLst/>
          </a:prstGeom>
          <a:noFill/>
        </p:spPr>
        <p:txBody>
          <a:bodyPr wrap="square" rtlCol="0">
            <a:spAutoFit/>
          </a:bodyPr>
          <a:lstStyle/>
          <a:p>
            <a:r>
              <a:rPr lang="en-US" sz="2400" dirty="0" smtClean="0"/>
              <a:t>Mutual dependence between </a:t>
            </a:r>
            <a:r>
              <a:rPr lang="en-US" sz="2400" dirty="0" smtClean="0">
                <a:solidFill>
                  <a:srgbClr val="0000FF"/>
                </a:solidFill>
              </a:rPr>
              <a:t>future state of a variable</a:t>
            </a:r>
            <a:r>
              <a:rPr lang="en-US" sz="2400" dirty="0" smtClean="0"/>
              <a:t> and </a:t>
            </a:r>
            <a:r>
              <a:rPr lang="en-US" sz="2400" dirty="0" smtClean="0">
                <a:solidFill>
                  <a:srgbClr val="FF0000"/>
                </a:solidFill>
              </a:rPr>
              <a:t>history state of the variable</a:t>
            </a:r>
            <a:r>
              <a:rPr lang="en-US" sz="2400" dirty="0" smtClean="0"/>
              <a:t> for a given time series data.</a:t>
            </a:r>
            <a:endParaRPr lang="en-US" sz="2400" dirty="0"/>
          </a:p>
        </p:txBody>
      </p:sp>
      <p:sp>
        <p:nvSpPr>
          <p:cNvPr id="10" name="TextBox 9"/>
          <p:cNvSpPr txBox="1"/>
          <p:nvPr/>
        </p:nvSpPr>
        <p:spPr>
          <a:xfrm>
            <a:off x="391183" y="3409075"/>
            <a:ext cx="5163853" cy="461665"/>
          </a:xfrm>
          <a:prstGeom prst="rect">
            <a:avLst/>
          </a:prstGeom>
          <a:noFill/>
        </p:spPr>
        <p:txBody>
          <a:bodyPr wrap="square" rtlCol="0">
            <a:spAutoFit/>
          </a:bodyPr>
          <a:lstStyle/>
          <a:p>
            <a:r>
              <a:rPr lang="en-US" sz="2400" dirty="0" smtClean="0"/>
              <a:t>It is interpreted as </a:t>
            </a:r>
            <a:r>
              <a:rPr lang="en-US" sz="2400" i="1" dirty="0" smtClean="0">
                <a:solidFill>
                  <a:srgbClr val="FF6600"/>
                </a:solidFill>
              </a:rPr>
              <a:t>information storage  </a:t>
            </a:r>
            <a:endParaRPr lang="en-US" sz="2400" i="1" dirty="0">
              <a:solidFill>
                <a:srgbClr val="FF6600"/>
              </a:solidFill>
            </a:endParaRP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12" y="4040000"/>
            <a:ext cx="4676344" cy="1150633"/>
          </a:xfrm>
          <a:prstGeom prst="rect">
            <a:avLst/>
          </a:prstGeom>
        </p:spPr>
      </p:pic>
      <p:sp>
        <p:nvSpPr>
          <p:cNvPr id="13" name="TextBox 12"/>
          <p:cNvSpPr txBox="1"/>
          <p:nvPr/>
        </p:nvSpPr>
        <p:spPr>
          <a:xfrm>
            <a:off x="349705" y="5477403"/>
            <a:ext cx="4945421" cy="830997"/>
          </a:xfrm>
          <a:prstGeom prst="rect">
            <a:avLst/>
          </a:prstGeom>
          <a:noFill/>
        </p:spPr>
        <p:txBody>
          <a:bodyPr wrap="square" rtlCol="0">
            <a:spAutoFit/>
          </a:bodyPr>
          <a:lstStyle/>
          <a:p>
            <a:r>
              <a:rPr lang="en-US" sz="2400" dirty="0" smtClean="0"/>
              <a:t>&lt; &gt; means average over all possible </a:t>
            </a:r>
            <a:r>
              <a:rPr lang="en-US" sz="2400" dirty="0" smtClean="0"/>
              <a:t>patterns</a:t>
            </a:r>
            <a:r>
              <a:rPr lang="en-US" sz="2400" dirty="0" smtClean="0"/>
              <a:t>. </a:t>
            </a: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1966963104"/>
              </p:ext>
            </p:extLst>
          </p:nvPr>
        </p:nvGraphicFramePr>
        <p:xfrm>
          <a:off x="5670157" y="796287"/>
          <a:ext cx="3086928" cy="5726690"/>
        </p:xfrm>
        <a:graphic>
          <a:graphicData uri="http://schemas.openxmlformats.org/drawingml/2006/table">
            <a:tbl>
              <a:tblPr firstRow="1" bandRow="1">
                <a:tableStyleId>{2D5ABB26-0587-4C30-8999-92F81FD0307C}</a:tableStyleId>
              </a:tblPr>
              <a:tblGrid>
                <a:gridCol w="771732"/>
                <a:gridCol w="771732"/>
                <a:gridCol w="771732"/>
                <a:gridCol w="771732"/>
              </a:tblGrid>
              <a:tr h="494691">
                <a:tc>
                  <a:txBody>
                    <a:bodyPr/>
                    <a:lstStyle/>
                    <a:p>
                      <a:pPr algn="ctr"/>
                      <a:r>
                        <a:rPr lang="en-US" dirty="0" smtClean="0"/>
                        <a:t>Time</a:t>
                      </a:r>
                      <a:r>
                        <a:rPr lang="en-US" baseline="0" dirty="0" smtClean="0"/>
                        <a:t> </a:t>
                      </a:r>
                      <a:r>
                        <a:rPr lang="en-US" dirty="0" smtClean="0"/>
                        <a:t>Step </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b</a:t>
                      </a:r>
                    </a:p>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c</a:t>
                      </a:r>
                    </a:p>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2</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3</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4</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5</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6</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7</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8</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9</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10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9" name="Rectangle 8"/>
          <p:cNvSpPr/>
          <p:nvPr/>
        </p:nvSpPr>
        <p:spPr>
          <a:xfrm>
            <a:off x="7968520" y="2113605"/>
            <a:ext cx="817485" cy="1432650"/>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968520" y="3600437"/>
            <a:ext cx="817485" cy="439563"/>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urved Right Arrow 1"/>
          <p:cNvSpPr/>
          <p:nvPr/>
        </p:nvSpPr>
        <p:spPr>
          <a:xfrm>
            <a:off x="7312636" y="2719469"/>
            <a:ext cx="590142" cy="1099959"/>
          </a:xfrm>
          <a:prstGeom prst="curvedRightArrow">
            <a:avLst>
              <a:gd name="adj1" fmla="val 1604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normAutofit/>
          </a:bodyPr>
          <a:lstStyle/>
          <a:p>
            <a:pPr algn="l"/>
            <a:r>
              <a:rPr lang="en-US" dirty="0"/>
              <a:t>Active </a:t>
            </a:r>
            <a:r>
              <a:rPr lang="en-US" dirty="0" smtClean="0"/>
              <a:t>Information</a:t>
            </a:r>
            <a:endParaRPr lang="en-US" dirty="0"/>
          </a:p>
        </p:txBody>
      </p:sp>
    </p:spTree>
    <p:extLst>
      <p:ext uri="{BB962C8B-B14F-4D97-AF65-F5344CB8AC3E}">
        <p14:creationId xmlns:p14="http://schemas.microsoft.com/office/powerpoint/2010/main" val="3372134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Colloquial Definitions</a:t>
            </a:r>
            <a:endParaRPr lang="en-US" dirty="0"/>
          </a:p>
        </p:txBody>
      </p:sp>
      <p:sp>
        <p:nvSpPr>
          <p:cNvPr id="4" name="TextBox 3"/>
          <p:cNvSpPr txBox="1"/>
          <p:nvPr/>
        </p:nvSpPr>
        <p:spPr>
          <a:xfrm>
            <a:off x="457200" y="2497632"/>
            <a:ext cx="8229600" cy="1569660"/>
          </a:xfrm>
          <a:prstGeom prst="rect">
            <a:avLst/>
          </a:prstGeom>
          <a:noFill/>
        </p:spPr>
        <p:txBody>
          <a:bodyPr wrap="square" rtlCol="0">
            <a:spAutoFit/>
          </a:bodyPr>
          <a:lstStyle/>
          <a:p>
            <a:r>
              <a:rPr lang="en-US" sz="3200" dirty="0" smtClean="0">
                <a:latin typeface="American Typewriter"/>
                <a:cs typeface="American Typewriter"/>
              </a:rPr>
              <a:t>“Information – is a difference that makes a difference”</a:t>
            </a:r>
          </a:p>
          <a:p>
            <a:pPr algn="r"/>
            <a:r>
              <a:rPr lang="en-US" sz="3200" dirty="0" smtClean="0">
                <a:latin typeface="American Typewriter"/>
                <a:cs typeface="American Typewriter"/>
              </a:rPr>
              <a:t>-Gregory Bateson</a:t>
            </a:r>
            <a:endParaRPr lang="en-US" sz="3200" dirty="0">
              <a:latin typeface="American Typewriter"/>
              <a:cs typeface="American Typewriter"/>
            </a:endParaRPr>
          </a:p>
        </p:txBody>
      </p:sp>
    </p:spTree>
    <p:extLst>
      <p:ext uri="{BB962C8B-B14F-4D97-AF65-F5344CB8AC3E}">
        <p14:creationId xmlns:p14="http://schemas.microsoft.com/office/powerpoint/2010/main" val="42398406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48786" y="1530288"/>
            <a:ext cx="5293421" cy="2308324"/>
          </a:xfrm>
          <a:prstGeom prst="rect">
            <a:avLst/>
          </a:prstGeom>
        </p:spPr>
        <p:txBody>
          <a:bodyPr wrap="square">
            <a:spAutoFit/>
          </a:bodyPr>
          <a:lstStyle/>
          <a:p>
            <a:r>
              <a:rPr lang="en-US" sz="2400" dirty="0" smtClean="0"/>
              <a:t>Dependence of </a:t>
            </a:r>
            <a:r>
              <a:rPr lang="en-US" sz="2400" dirty="0" smtClean="0">
                <a:solidFill>
                  <a:srgbClr val="0000FF"/>
                </a:solidFill>
              </a:rPr>
              <a:t>future state of destination </a:t>
            </a:r>
            <a:r>
              <a:rPr lang="en-US" sz="2400" dirty="0" smtClean="0"/>
              <a:t>variable on the </a:t>
            </a:r>
            <a:r>
              <a:rPr lang="en-US" sz="2400" dirty="0" smtClean="0">
                <a:solidFill>
                  <a:srgbClr val="008000"/>
                </a:solidFill>
              </a:rPr>
              <a:t>previous state of source</a:t>
            </a:r>
            <a:r>
              <a:rPr lang="en-US" sz="2400" dirty="0" smtClean="0"/>
              <a:t> variable when </a:t>
            </a:r>
            <a:r>
              <a:rPr lang="en-US" sz="2400" dirty="0"/>
              <a:t>the </a:t>
            </a:r>
            <a:r>
              <a:rPr lang="en-US" sz="2400" dirty="0" smtClean="0">
                <a:solidFill>
                  <a:srgbClr val="FF0000"/>
                </a:solidFill>
              </a:rPr>
              <a:t>history state of </a:t>
            </a:r>
            <a:r>
              <a:rPr lang="en-US" sz="2400" dirty="0">
                <a:solidFill>
                  <a:srgbClr val="FF0000"/>
                </a:solidFill>
              </a:rPr>
              <a:t>the </a:t>
            </a:r>
            <a:r>
              <a:rPr lang="en-US" sz="2400" dirty="0" smtClean="0">
                <a:solidFill>
                  <a:srgbClr val="FF0000"/>
                </a:solidFill>
              </a:rPr>
              <a:t>destination</a:t>
            </a:r>
            <a:r>
              <a:rPr lang="en-US" sz="2400" dirty="0" smtClean="0"/>
              <a:t> is known</a:t>
            </a:r>
            <a:r>
              <a:rPr lang="en-US" sz="2400" dirty="0" smtClean="0"/>
              <a:t>.</a:t>
            </a:r>
          </a:p>
          <a:p>
            <a:endParaRPr lang="en-US" sz="2400" dirty="0"/>
          </a:p>
        </p:txBody>
      </p:sp>
      <p:sp>
        <p:nvSpPr>
          <p:cNvPr id="9" name="TextBox 8"/>
          <p:cNvSpPr txBox="1"/>
          <p:nvPr/>
        </p:nvSpPr>
        <p:spPr>
          <a:xfrm>
            <a:off x="248786" y="3818709"/>
            <a:ext cx="5274044" cy="461665"/>
          </a:xfrm>
          <a:prstGeom prst="rect">
            <a:avLst/>
          </a:prstGeom>
          <a:noFill/>
        </p:spPr>
        <p:txBody>
          <a:bodyPr wrap="square" rtlCol="0">
            <a:spAutoFit/>
          </a:bodyPr>
          <a:lstStyle/>
          <a:p>
            <a:r>
              <a:rPr lang="en-US" sz="2400" dirty="0" smtClean="0"/>
              <a:t>It is interpreted as </a:t>
            </a:r>
            <a:r>
              <a:rPr lang="en-US" sz="2400" i="1" dirty="0" smtClean="0">
                <a:solidFill>
                  <a:srgbClr val="FF6600"/>
                </a:solidFill>
              </a:rPr>
              <a:t>information transfer  </a:t>
            </a:r>
            <a:endParaRPr lang="en-US" sz="2400" i="1" dirty="0">
              <a:solidFill>
                <a:srgbClr val="FF6600"/>
              </a:solidFill>
            </a:endParaRP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80" y="4445088"/>
            <a:ext cx="4842934" cy="1170877"/>
          </a:xfrm>
          <a:prstGeom prst="rect">
            <a:avLst/>
          </a:prstGeom>
        </p:spPr>
      </p:pic>
      <p:sp>
        <p:nvSpPr>
          <p:cNvPr id="10" name="TextBox 9"/>
          <p:cNvSpPr txBox="1"/>
          <p:nvPr/>
        </p:nvSpPr>
        <p:spPr>
          <a:xfrm>
            <a:off x="378353" y="5777463"/>
            <a:ext cx="4791808" cy="830997"/>
          </a:xfrm>
          <a:prstGeom prst="rect">
            <a:avLst/>
          </a:prstGeom>
          <a:noFill/>
        </p:spPr>
        <p:txBody>
          <a:bodyPr wrap="square" rtlCol="0">
            <a:spAutoFit/>
          </a:bodyPr>
          <a:lstStyle/>
          <a:p>
            <a:r>
              <a:rPr lang="en-US" sz="2400" dirty="0" smtClean="0"/>
              <a:t>&lt; &gt; means average over all possible initial patterns. </a:t>
            </a:r>
            <a:endParaRPr lang="en-US" sz="2400" dirty="0"/>
          </a:p>
        </p:txBody>
      </p:sp>
      <p:sp>
        <p:nvSpPr>
          <p:cNvPr id="18" name="Rectangle 17"/>
          <p:cNvSpPr/>
          <p:nvPr/>
        </p:nvSpPr>
        <p:spPr>
          <a:xfrm>
            <a:off x="7972503" y="1465691"/>
            <a:ext cx="817485" cy="1432650"/>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972503" y="2963461"/>
            <a:ext cx="817485" cy="439563"/>
          </a:xfrm>
          <a:prstGeom prst="rect">
            <a:avLst/>
          </a:prstGeom>
          <a:noFill/>
          <a:ln w="571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972503" y="2947181"/>
            <a:ext cx="817485" cy="439563"/>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Bracket 21"/>
          <p:cNvSpPr/>
          <p:nvPr/>
        </p:nvSpPr>
        <p:spPr>
          <a:xfrm>
            <a:off x="8806269" y="1878573"/>
            <a:ext cx="224521" cy="1312810"/>
          </a:xfrm>
          <a:prstGeom prst="rightBracket">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Curved Right Arrow 22"/>
          <p:cNvSpPr/>
          <p:nvPr/>
        </p:nvSpPr>
        <p:spPr>
          <a:xfrm rot="17560771">
            <a:off x="7219496" y="2720383"/>
            <a:ext cx="630874" cy="1682908"/>
          </a:xfrm>
          <a:prstGeom prst="curvedRightArrow">
            <a:avLst>
              <a:gd name="adj1" fmla="val 20363"/>
              <a:gd name="adj2" fmla="val 72556"/>
              <a:gd name="adj3" fmla="val 4706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aphicFrame>
        <p:nvGraphicFramePr>
          <p:cNvPr id="24" name="Table 23"/>
          <p:cNvGraphicFramePr>
            <a:graphicFrameLocks noGrp="1"/>
          </p:cNvGraphicFramePr>
          <p:nvPr>
            <p:extLst>
              <p:ext uri="{D42A27DB-BD31-4B8C-83A1-F6EECF244321}">
                <p14:modId xmlns:p14="http://schemas.microsoft.com/office/powerpoint/2010/main" val="2593825654"/>
              </p:ext>
            </p:extLst>
          </p:nvPr>
        </p:nvGraphicFramePr>
        <p:xfrm>
          <a:off x="5670157" y="655179"/>
          <a:ext cx="3086928" cy="5726690"/>
        </p:xfrm>
        <a:graphic>
          <a:graphicData uri="http://schemas.openxmlformats.org/drawingml/2006/table">
            <a:tbl>
              <a:tblPr firstRow="1" bandRow="1">
                <a:tableStyleId>{2D5ABB26-0587-4C30-8999-92F81FD0307C}</a:tableStyleId>
              </a:tblPr>
              <a:tblGrid>
                <a:gridCol w="771732"/>
                <a:gridCol w="771732"/>
                <a:gridCol w="771732"/>
                <a:gridCol w="771732"/>
              </a:tblGrid>
              <a:tr h="494691">
                <a:tc>
                  <a:txBody>
                    <a:bodyPr/>
                    <a:lstStyle/>
                    <a:p>
                      <a:pPr algn="ctr"/>
                      <a:r>
                        <a:rPr lang="en-US" dirty="0" smtClean="0"/>
                        <a:t>Time</a:t>
                      </a:r>
                      <a:r>
                        <a:rPr lang="en-US" baseline="0" dirty="0" smtClean="0"/>
                        <a:t> </a:t>
                      </a:r>
                      <a:r>
                        <a:rPr lang="en-US" dirty="0" smtClean="0"/>
                        <a:t>Step </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b</a:t>
                      </a:r>
                    </a:p>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1" dirty="0" smtClean="0">
                          <a:latin typeface="Times New Roman"/>
                          <a:cs typeface="Times New Roman"/>
                        </a:rPr>
                        <a:t>c</a:t>
                      </a:r>
                    </a:p>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2</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3</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4</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5</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6</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7</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8</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9</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94691">
                <a:tc>
                  <a:txBody>
                    <a:bodyPr/>
                    <a:lstStyle/>
                    <a:p>
                      <a:pPr algn="ctr"/>
                      <a:r>
                        <a:rPr lang="en-US" dirty="0" smtClean="0"/>
                        <a:t>10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20" name="Rectangle 19"/>
          <p:cNvSpPr/>
          <p:nvPr/>
        </p:nvSpPr>
        <p:spPr>
          <a:xfrm>
            <a:off x="6415364" y="2468109"/>
            <a:ext cx="817485" cy="439563"/>
          </a:xfrm>
          <a:prstGeom prst="rect">
            <a:avLst/>
          </a:prstGeom>
          <a:noFill/>
          <a:ln w="571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a:bodyPr>
          <a:lstStyle/>
          <a:p>
            <a:pPr algn="l"/>
            <a:r>
              <a:rPr lang="en-US" dirty="0"/>
              <a:t>Transfer Entropy </a:t>
            </a:r>
          </a:p>
        </p:txBody>
      </p:sp>
    </p:spTree>
    <p:extLst>
      <p:ext uri="{BB962C8B-B14F-4D97-AF65-F5344CB8AC3E}">
        <p14:creationId xmlns:p14="http://schemas.microsoft.com/office/powerpoint/2010/main" val="35248408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&amp; Information</a:t>
            </a:r>
            <a:endParaRPr lang="en-US" dirty="0"/>
          </a:p>
        </p:txBody>
      </p:sp>
      <p:sp>
        <p:nvSpPr>
          <p:cNvPr id="3" name="Content Placeholder 2"/>
          <p:cNvSpPr>
            <a:spLocks noGrp="1"/>
          </p:cNvSpPr>
          <p:nvPr>
            <p:ph idx="1"/>
          </p:nvPr>
        </p:nvSpPr>
        <p:spPr>
          <a:xfrm>
            <a:off x="457200" y="1600200"/>
            <a:ext cx="8229600" cy="1014743"/>
          </a:xfrm>
        </p:spPr>
        <p:txBody>
          <a:bodyPr/>
          <a:lstStyle/>
          <a:p>
            <a:r>
              <a:rPr lang="en-US" dirty="0" smtClean="0"/>
              <a:t>Information transfer ≠ causality</a:t>
            </a:r>
            <a:endParaRPr lang="en-US" dirty="0"/>
          </a:p>
        </p:txBody>
      </p:sp>
      <p:pic>
        <p:nvPicPr>
          <p:cNvPr id="4" name="Picture 3"/>
          <p:cNvPicPr>
            <a:picLocks noChangeAspect="1"/>
          </p:cNvPicPr>
          <p:nvPr/>
        </p:nvPicPr>
        <p:blipFill>
          <a:blip r:embed="rId2"/>
          <a:stretch>
            <a:fillRect/>
          </a:stretch>
        </p:blipFill>
        <p:spPr>
          <a:xfrm>
            <a:off x="1247443" y="2614943"/>
            <a:ext cx="6471113" cy="2253621"/>
          </a:xfrm>
          <a:prstGeom prst="rect">
            <a:avLst/>
          </a:prstGeom>
        </p:spPr>
      </p:pic>
      <p:sp>
        <p:nvSpPr>
          <p:cNvPr id="5" name="TextBox 4"/>
          <p:cNvSpPr txBox="1"/>
          <p:nvPr/>
        </p:nvSpPr>
        <p:spPr>
          <a:xfrm>
            <a:off x="457200" y="6096001"/>
            <a:ext cx="8396514" cy="646331"/>
          </a:xfrm>
          <a:prstGeom prst="rect">
            <a:avLst/>
          </a:prstGeom>
          <a:noFill/>
        </p:spPr>
        <p:txBody>
          <a:bodyPr wrap="square" rtlCol="0">
            <a:spAutoFit/>
          </a:bodyPr>
          <a:lstStyle/>
          <a:p>
            <a:r>
              <a:rPr lang="en-US" dirty="0" err="1" smtClean="0"/>
              <a:t>Lizier</a:t>
            </a:r>
            <a:r>
              <a:rPr lang="en-US" dirty="0" smtClean="0"/>
              <a:t> &amp; </a:t>
            </a:r>
            <a:r>
              <a:rPr lang="en-US" dirty="0" err="1" smtClean="0"/>
              <a:t>Prokopenko</a:t>
            </a:r>
            <a:r>
              <a:rPr lang="en-US" dirty="0" smtClean="0"/>
              <a:t>. “Differentiating information transfer and causal effect” 2010 </a:t>
            </a:r>
            <a:endParaRPr lang="en-US" dirty="0"/>
          </a:p>
        </p:txBody>
      </p:sp>
    </p:spTree>
    <p:extLst>
      <p:ext uri="{BB962C8B-B14F-4D97-AF65-F5344CB8AC3E}">
        <p14:creationId xmlns:p14="http://schemas.microsoft.com/office/powerpoint/2010/main" val="41647406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Causation &amp; Information</a:t>
            </a:r>
          </a:p>
        </p:txBody>
      </p:sp>
      <p:sp>
        <p:nvSpPr>
          <p:cNvPr id="3" name="Content Placeholder 2"/>
          <p:cNvSpPr>
            <a:spLocks noGrp="1"/>
          </p:cNvSpPr>
          <p:nvPr>
            <p:ph idx="1"/>
          </p:nvPr>
        </p:nvSpPr>
        <p:spPr>
          <a:xfrm>
            <a:off x="330200" y="1320800"/>
            <a:ext cx="8229600" cy="558799"/>
          </a:xfrm>
        </p:spPr>
        <p:txBody>
          <a:bodyPr>
            <a:normAutofit lnSpcReduction="10000"/>
          </a:bodyPr>
          <a:lstStyle/>
          <a:p>
            <a:pPr marL="0" indent="0">
              <a:buNone/>
            </a:pPr>
            <a:r>
              <a:rPr lang="en-US" dirty="0" smtClean="0"/>
              <a:t>Another example:</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1686323" y="2151742"/>
            <a:ext cx="5625248" cy="3635830"/>
          </a:xfrm>
          <a:prstGeom prst="rect">
            <a:avLst/>
          </a:prstGeom>
        </p:spPr>
      </p:pic>
      <p:sp>
        <p:nvSpPr>
          <p:cNvPr id="5" name="TextBox 4"/>
          <p:cNvSpPr txBox="1"/>
          <p:nvPr/>
        </p:nvSpPr>
        <p:spPr>
          <a:xfrm>
            <a:off x="330200" y="6041570"/>
            <a:ext cx="8559800" cy="646331"/>
          </a:xfrm>
          <a:prstGeom prst="rect">
            <a:avLst/>
          </a:prstGeom>
          <a:noFill/>
        </p:spPr>
        <p:txBody>
          <a:bodyPr wrap="square" rtlCol="0">
            <a:spAutoFit/>
          </a:bodyPr>
          <a:lstStyle/>
          <a:p>
            <a:r>
              <a:rPr lang="en-US" dirty="0" smtClean="0"/>
              <a:t>Kim, Davies &amp; Walker “New Scaling Relation for Information Transfer in Biological Networks” (2015) </a:t>
            </a:r>
            <a:endParaRPr lang="en-US" dirty="0"/>
          </a:p>
        </p:txBody>
      </p:sp>
    </p:spTree>
    <p:extLst>
      <p:ext uri="{BB962C8B-B14F-4D97-AF65-F5344CB8AC3E}">
        <p14:creationId xmlns:p14="http://schemas.microsoft.com/office/powerpoint/2010/main" val="38158874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pPr algn="l"/>
            <a:r>
              <a:rPr lang="en-US" dirty="0" smtClean="0"/>
              <a:t>More Technical Definition</a:t>
            </a:r>
            <a:endParaRPr lang="en-US" dirty="0"/>
          </a:p>
        </p:txBody>
      </p:sp>
      <p:pic>
        <p:nvPicPr>
          <p:cNvPr id="3" name="Picture 2"/>
          <p:cNvPicPr>
            <a:picLocks noChangeAspect="1"/>
          </p:cNvPicPr>
          <p:nvPr/>
        </p:nvPicPr>
        <p:blipFill>
          <a:blip r:embed="rId2"/>
          <a:stretch>
            <a:fillRect/>
          </a:stretch>
        </p:blipFill>
        <p:spPr>
          <a:xfrm>
            <a:off x="457200" y="1743808"/>
            <a:ext cx="2921000" cy="3670300"/>
          </a:xfrm>
          <a:prstGeom prst="rect">
            <a:avLst/>
          </a:prstGeom>
        </p:spPr>
      </p:pic>
      <p:sp>
        <p:nvSpPr>
          <p:cNvPr id="6" name="TextBox 5"/>
          <p:cNvSpPr txBox="1"/>
          <p:nvPr/>
        </p:nvSpPr>
        <p:spPr>
          <a:xfrm>
            <a:off x="3655676" y="2303639"/>
            <a:ext cx="5194908" cy="1815882"/>
          </a:xfrm>
          <a:prstGeom prst="rect">
            <a:avLst/>
          </a:prstGeom>
          <a:noFill/>
        </p:spPr>
        <p:txBody>
          <a:bodyPr wrap="square" rtlCol="0">
            <a:spAutoFit/>
          </a:bodyPr>
          <a:lstStyle/>
          <a:p>
            <a:r>
              <a:rPr lang="en-US" sz="2800" dirty="0" smtClean="0">
                <a:latin typeface="American Typewriter"/>
                <a:cs typeface="American Typewriter"/>
              </a:rPr>
              <a:t>“Information is the resolution of uncertainty”</a:t>
            </a:r>
          </a:p>
          <a:p>
            <a:pPr algn="r"/>
            <a:r>
              <a:rPr lang="en-US" sz="2800" dirty="0" smtClean="0">
                <a:latin typeface="American Typewriter"/>
                <a:cs typeface="American Typewriter"/>
              </a:rPr>
              <a:t>-Claude </a:t>
            </a:r>
            <a:r>
              <a:rPr lang="en-US" sz="2800" dirty="0">
                <a:latin typeface="American Typewriter"/>
                <a:cs typeface="American Typewriter"/>
              </a:rPr>
              <a:t>Shannon</a:t>
            </a:r>
          </a:p>
          <a:p>
            <a:endParaRPr lang="en-US" sz="2800" dirty="0">
              <a:latin typeface="American Typewriter"/>
              <a:cs typeface="American Typewriter"/>
            </a:endParaRPr>
          </a:p>
        </p:txBody>
      </p:sp>
    </p:spTree>
    <p:extLst>
      <p:ext uri="{BB962C8B-B14F-4D97-AF65-F5344CB8AC3E}">
        <p14:creationId xmlns:p14="http://schemas.microsoft.com/office/powerpoint/2010/main" val="185182509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t>Information Theory</a:t>
            </a:r>
          </a:p>
        </p:txBody>
      </p:sp>
      <p:sp>
        <p:nvSpPr>
          <p:cNvPr id="19459" name="Content Placeholder 2"/>
          <p:cNvSpPr>
            <a:spLocks noGrp="1"/>
          </p:cNvSpPr>
          <p:nvPr>
            <p:ph idx="1"/>
          </p:nvPr>
        </p:nvSpPr>
        <p:spPr>
          <a:xfrm>
            <a:off x="457200" y="1600200"/>
            <a:ext cx="8229600" cy="3395133"/>
          </a:xfrm>
        </p:spPr>
        <p:txBody>
          <a:bodyPr>
            <a:noAutofit/>
          </a:bodyPr>
          <a:lstStyle/>
          <a:p>
            <a:pPr eaLnBrk="1" hangingPunct="1"/>
            <a:r>
              <a:rPr lang="en-US" sz="2800" dirty="0"/>
              <a:t>How </a:t>
            </a:r>
            <a:r>
              <a:rPr lang="en-US" sz="2800" dirty="0" smtClean="0"/>
              <a:t>can </a:t>
            </a:r>
            <a:r>
              <a:rPr lang="en-US" sz="2800" dirty="0" smtClean="0"/>
              <a:t>information be measured?</a:t>
            </a:r>
          </a:p>
          <a:p>
            <a:pPr marL="0" indent="0" eaLnBrk="1" hangingPunct="1">
              <a:buNone/>
            </a:pPr>
            <a:endParaRPr lang="en-US" sz="2800" dirty="0"/>
          </a:p>
          <a:p>
            <a:pPr eaLnBrk="1" hangingPunct="1"/>
            <a:r>
              <a:rPr lang="en-US" sz="2800" dirty="0"/>
              <a:t>How we can ensure the correctness of information</a:t>
            </a:r>
            <a:r>
              <a:rPr lang="en-US" sz="2800" dirty="0" smtClean="0"/>
              <a:t>?</a:t>
            </a:r>
          </a:p>
          <a:p>
            <a:pPr marL="0" indent="0" eaLnBrk="1" hangingPunct="1">
              <a:buNone/>
            </a:pPr>
            <a:endParaRPr lang="en-US" sz="2800" dirty="0"/>
          </a:p>
          <a:p>
            <a:pPr eaLnBrk="1" hangingPunct="1"/>
            <a:r>
              <a:rPr lang="en-US" sz="2800" dirty="0"/>
              <a:t>What to do if information gets corrupted by errors</a:t>
            </a:r>
            <a:r>
              <a:rPr lang="en-US" sz="2800" dirty="0" smtClean="0"/>
              <a:t>?</a:t>
            </a:r>
          </a:p>
          <a:p>
            <a:pPr marL="0" indent="0" eaLnBrk="1" hangingPunct="1">
              <a:buNone/>
            </a:pPr>
            <a:endParaRPr lang="en-US" sz="2800" dirty="0"/>
          </a:p>
          <a:p>
            <a:pPr eaLnBrk="1" hangingPunct="1"/>
            <a:r>
              <a:rPr lang="en-US" sz="2800" dirty="0"/>
              <a:t>How much memory does it require to store information?</a:t>
            </a:r>
          </a:p>
          <a:p>
            <a:pPr eaLnBrk="1" hangingPunct="1"/>
            <a:endParaRPr lang="en-US" sz="2800" dirty="0"/>
          </a:p>
        </p:txBody>
      </p:sp>
    </p:spTree>
    <p:extLst>
      <p:ext uri="{BB962C8B-B14F-4D97-AF65-F5344CB8AC3E}">
        <p14:creationId xmlns:p14="http://schemas.microsoft.com/office/powerpoint/2010/main" val="6653691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solidFill>
                  <a:srgbClr val="000000"/>
                </a:solidFill>
              </a:rPr>
              <a:t>Information Theory</a:t>
            </a:r>
          </a:p>
        </p:txBody>
      </p:sp>
      <p:sp>
        <p:nvSpPr>
          <p:cNvPr id="20483" name="Content Placeholder 2"/>
          <p:cNvSpPr>
            <a:spLocks noGrp="1"/>
          </p:cNvSpPr>
          <p:nvPr>
            <p:ph idx="1"/>
          </p:nvPr>
        </p:nvSpPr>
        <p:spPr/>
        <p:txBody>
          <a:bodyPr>
            <a:normAutofit/>
          </a:bodyPr>
          <a:lstStyle/>
          <a:p>
            <a:pPr algn="just" eaLnBrk="1" hangingPunct="1"/>
            <a:r>
              <a:rPr lang="en-US" sz="2800" dirty="0"/>
              <a:t>M</a:t>
            </a:r>
            <a:r>
              <a:rPr lang="en-US" sz="2800" dirty="0" smtClean="0"/>
              <a:t>odern </a:t>
            </a:r>
            <a:r>
              <a:rPr lang="en-US" sz="2800" dirty="0">
                <a:solidFill>
                  <a:srgbClr val="0033CC"/>
                </a:solidFill>
              </a:rPr>
              <a:t>information theory</a:t>
            </a:r>
            <a:r>
              <a:rPr lang="en-US" sz="2800" dirty="0"/>
              <a:t> </a:t>
            </a:r>
            <a:r>
              <a:rPr lang="en-US" sz="2800" dirty="0" smtClean="0"/>
              <a:t>was first developed by the </a:t>
            </a:r>
            <a:r>
              <a:rPr lang="en-US" sz="2800" dirty="0"/>
              <a:t>great American mathematician, electrical engineer, and computer scientist </a:t>
            </a:r>
            <a:r>
              <a:rPr lang="en-US" sz="2800" b="1" dirty="0">
                <a:solidFill>
                  <a:srgbClr val="000000"/>
                </a:solidFill>
              </a:rPr>
              <a:t>Claude E. Shannon </a:t>
            </a:r>
            <a:r>
              <a:rPr lang="en-US" sz="2800" dirty="0">
                <a:solidFill>
                  <a:srgbClr val="000000"/>
                </a:solidFill>
              </a:rPr>
              <a:t>in his paper </a:t>
            </a:r>
            <a:r>
              <a:rPr lang="ja-JP" altLang="en-US" sz="2800" i="1" dirty="0">
                <a:solidFill>
                  <a:srgbClr val="000000"/>
                </a:solidFill>
              </a:rPr>
              <a:t>“</a:t>
            </a:r>
            <a:r>
              <a:rPr lang="en-US" sz="2800" i="1" dirty="0">
                <a:solidFill>
                  <a:srgbClr val="000000"/>
                </a:solidFill>
              </a:rPr>
              <a:t>A Mathematical Theory of Communication</a:t>
            </a:r>
            <a:r>
              <a:rPr lang="ja-JP" altLang="en-US" sz="2800" i="1" dirty="0">
                <a:solidFill>
                  <a:srgbClr val="000000"/>
                </a:solidFill>
              </a:rPr>
              <a:t>”</a:t>
            </a:r>
            <a:r>
              <a:rPr lang="en-US" sz="2800" dirty="0">
                <a:solidFill>
                  <a:srgbClr val="000000"/>
                </a:solidFill>
              </a:rPr>
              <a:t> published in </a:t>
            </a:r>
            <a:r>
              <a:rPr lang="ja-JP" altLang="en-US" sz="2800" dirty="0">
                <a:solidFill>
                  <a:srgbClr val="000000"/>
                </a:solidFill>
              </a:rPr>
              <a:t>“</a:t>
            </a:r>
            <a:r>
              <a:rPr lang="en-US" sz="2800" dirty="0">
                <a:solidFill>
                  <a:srgbClr val="000000"/>
                </a:solidFill>
              </a:rPr>
              <a:t>The Bell System Technical Journal</a:t>
            </a:r>
            <a:r>
              <a:rPr lang="ja-JP" altLang="en-US" sz="2800" dirty="0">
                <a:solidFill>
                  <a:srgbClr val="000000"/>
                </a:solidFill>
              </a:rPr>
              <a:t>”</a:t>
            </a:r>
            <a:r>
              <a:rPr lang="en-US" sz="2800" dirty="0">
                <a:solidFill>
                  <a:srgbClr val="000000"/>
                </a:solidFill>
              </a:rPr>
              <a:t> in October, 1948.</a:t>
            </a:r>
          </a:p>
          <a:p>
            <a:pPr eaLnBrk="1" hangingPunct="1"/>
            <a:endParaRPr lang="en-US" sz="2800" dirty="0"/>
          </a:p>
        </p:txBody>
      </p:sp>
    </p:spTree>
    <p:extLst>
      <p:ext uri="{BB962C8B-B14F-4D97-AF65-F5344CB8AC3E}">
        <p14:creationId xmlns:p14="http://schemas.microsoft.com/office/powerpoint/2010/main" val="21187188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fontScale="90000"/>
          </a:bodyPr>
          <a:lstStyle/>
          <a:p>
            <a:pPr eaLnBrk="1" hangingPunct="1"/>
            <a:r>
              <a:rPr lang="en-US" dirty="0" smtClean="0">
                <a:solidFill>
                  <a:srgbClr val="000000"/>
                </a:solidFill>
              </a:rPr>
              <a:t>Quantifying Information </a:t>
            </a:r>
            <a:r>
              <a:rPr lang="en-US" dirty="0">
                <a:solidFill>
                  <a:srgbClr val="000000"/>
                </a:solidFill>
              </a:rPr>
              <a:t>Content</a:t>
            </a:r>
          </a:p>
        </p:txBody>
      </p:sp>
      <p:sp>
        <p:nvSpPr>
          <p:cNvPr id="3" name="Content Placeholder 2"/>
          <p:cNvSpPr>
            <a:spLocks noGrp="1"/>
          </p:cNvSpPr>
          <p:nvPr>
            <p:ph idx="1"/>
          </p:nvPr>
        </p:nvSpPr>
        <p:spPr/>
        <p:txBody>
          <a:bodyPr/>
          <a:lstStyle/>
          <a:p>
            <a:pPr eaLnBrk="1" hangingPunct="1"/>
            <a:r>
              <a:rPr lang="en-US" dirty="0">
                <a:solidFill>
                  <a:srgbClr val="000000"/>
                </a:solidFill>
              </a:rPr>
              <a:t>What is the information content of any message</a:t>
            </a:r>
            <a:r>
              <a:rPr lang="en-US" dirty="0" smtClean="0">
                <a:solidFill>
                  <a:srgbClr val="000000"/>
                </a:solidFill>
              </a:rPr>
              <a:t>?</a:t>
            </a:r>
          </a:p>
          <a:p>
            <a:pPr marL="457200" lvl="1" indent="0">
              <a:buNone/>
            </a:pPr>
            <a:endParaRPr lang="en-US" dirty="0">
              <a:solidFill>
                <a:srgbClr val="000000"/>
              </a:solidFill>
            </a:endParaRPr>
          </a:p>
          <a:p>
            <a:pPr lvl="1"/>
            <a:r>
              <a:rPr lang="en-US" dirty="0" smtClean="0">
                <a:solidFill>
                  <a:srgbClr val="000000"/>
                </a:solidFill>
              </a:rPr>
              <a:t>Shannon</a:t>
            </a:r>
            <a:r>
              <a:rPr lang="en-US" dirty="0" smtClean="0">
                <a:solidFill>
                  <a:srgbClr val="000000"/>
                </a:solidFill>
              </a:rPr>
              <a:t>’</a:t>
            </a:r>
            <a:r>
              <a:rPr lang="en-US" dirty="0" smtClean="0">
                <a:solidFill>
                  <a:srgbClr val="000000"/>
                </a:solidFill>
              </a:rPr>
              <a:t>s answer: </a:t>
            </a:r>
            <a:r>
              <a:rPr lang="en-US" dirty="0">
                <a:solidFill>
                  <a:srgbClr val="000000"/>
                </a:solidFill>
              </a:rPr>
              <a:t>The information content of a message </a:t>
            </a:r>
            <a:r>
              <a:rPr lang="en-US" dirty="0" smtClean="0">
                <a:solidFill>
                  <a:srgbClr val="000000"/>
                </a:solidFill>
              </a:rPr>
              <a:t>is the </a:t>
            </a:r>
            <a:r>
              <a:rPr lang="en-US" dirty="0">
                <a:solidFill>
                  <a:srgbClr val="000000"/>
                </a:solidFill>
              </a:rPr>
              <a:t>number of 1s and 0s it takes to transmit it.</a:t>
            </a:r>
          </a:p>
        </p:txBody>
      </p:sp>
    </p:spTree>
    <p:extLst>
      <p:ext uri="{BB962C8B-B14F-4D97-AF65-F5344CB8AC3E}">
        <p14:creationId xmlns:p14="http://schemas.microsoft.com/office/powerpoint/2010/main" val="299436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blinds(horizontal)">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257705"/>
            <a:ext cx="8229600" cy="1143000"/>
          </a:xfrm>
        </p:spPr>
        <p:txBody>
          <a:bodyPr>
            <a:normAutofit fontScale="90000"/>
          </a:bodyPr>
          <a:lstStyle/>
          <a:p>
            <a:pPr eaLnBrk="1" hangingPunct="1"/>
            <a:r>
              <a:rPr lang="en-US" dirty="0" smtClean="0">
                <a:solidFill>
                  <a:srgbClr val="000000"/>
                </a:solidFill>
              </a:rPr>
              <a:t>Quantifying Information </a:t>
            </a:r>
            <a:r>
              <a:rPr lang="en-US" dirty="0">
                <a:solidFill>
                  <a:srgbClr val="000000"/>
                </a:solidFill>
              </a:rPr>
              <a:t>Content</a:t>
            </a:r>
          </a:p>
        </p:txBody>
      </p:sp>
      <p:sp>
        <p:nvSpPr>
          <p:cNvPr id="3" name="Content Placeholder 2"/>
          <p:cNvSpPr>
            <a:spLocks noGrp="1"/>
          </p:cNvSpPr>
          <p:nvPr>
            <p:ph idx="1"/>
          </p:nvPr>
        </p:nvSpPr>
        <p:spPr>
          <a:xfrm>
            <a:off x="457200" y="1583267"/>
            <a:ext cx="8229600" cy="4525963"/>
          </a:xfrm>
        </p:spPr>
        <p:txBody>
          <a:bodyPr>
            <a:normAutofit lnSpcReduction="10000"/>
          </a:bodyPr>
          <a:lstStyle/>
          <a:p>
            <a:pPr algn="just" eaLnBrk="1" hangingPunct="1"/>
            <a:r>
              <a:rPr lang="en-US" dirty="0">
                <a:solidFill>
                  <a:srgbClr val="000000"/>
                </a:solidFill>
                <a:latin typeface="+mj-lt"/>
              </a:rPr>
              <a:t>Hence, the elementary unit of information is a binary unit: a </a:t>
            </a:r>
            <a:r>
              <a:rPr lang="en-US" b="1" dirty="0">
                <a:solidFill>
                  <a:srgbClr val="0000FF"/>
                </a:solidFill>
                <a:latin typeface="+mj-lt"/>
              </a:rPr>
              <a:t>bit</a:t>
            </a:r>
            <a:r>
              <a:rPr lang="en-US" dirty="0">
                <a:solidFill>
                  <a:srgbClr val="000000"/>
                </a:solidFill>
                <a:latin typeface="+mj-lt"/>
              </a:rPr>
              <a:t>, which can </a:t>
            </a:r>
            <a:r>
              <a:rPr lang="en-US" dirty="0" smtClean="0">
                <a:solidFill>
                  <a:srgbClr val="000000"/>
                </a:solidFill>
                <a:latin typeface="+mj-lt"/>
              </a:rPr>
              <a:t>in one of </a:t>
            </a:r>
            <a:r>
              <a:rPr lang="en-US" i="1" dirty="0" smtClean="0">
                <a:solidFill>
                  <a:srgbClr val="0000FF"/>
                </a:solidFill>
                <a:latin typeface="+mj-lt"/>
              </a:rPr>
              <a:t>two states</a:t>
            </a:r>
            <a:r>
              <a:rPr lang="en-US" i="1" dirty="0" smtClean="0">
                <a:solidFill>
                  <a:srgbClr val="000000"/>
                </a:solidFill>
                <a:latin typeface="+mj-lt"/>
              </a:rPr>
              <a:t>  </a:t>
            </a:r>
            <a:r>
              <a:rPr lang="en-US" dirty="0" smtClean="0">
                <a:solidFill>
                  <a:srgbClr val="000000"/>
                </a:solidFill>
                <a:latin typeface="+mj-lt"/>
              </a:rPr>
              <a:t>(i.e., ‘1’ or ‘0’, “True” or “False”, “Yes” or “No”, “Black” or “White”, </a:t>
            </a:r>
            <a:r>
              <a:rPr lang="en-US" i="1" dirty="0" err="1" smtClean="0">
                <a:solidFill>
                  <a:srgbClr val="000000"/>
                </a:solidFill>
                <a:latin typeface="+mj-lt"/>
              </a:rPr>
              <a:t>etc</a:t>
            </a:r>
            <a:r>
              <a:rPr lang="en-US" dirty="0" smtClean="0">
                <a:solidFill>
                  <a:srgbClr val="000000"/>
                </a:solidFill>
                <a:latin typeface="+mj-lt"/>
              </a:rPr>
              <a:t>)</a:t>
            </a:r>
            <a:endParaRPr lang="en-US" i="1" dirty="0" smtClean="0">
              <a:solidFill>
                <a:srgbClr val="000000"/>
              </a:solidFill>
              <a:latin typeface="+mj-lt"/>
            </a:endParaRPr>
          </a:p>
          <a:p>
            <a:pPr algn="just" eaLnBrk="1" hangingPunct="1"/>
            <a:endParaRPr lang="en-US" dirty="0">
              <a:solidFill>
                <a:srgbClr val="000000"/>
              </a:solidFill>
              <a:latin typeface="+mj-lt"/>
            </a:endParaRPr>
          </a:p>
          <a:p>
            <a:pPr algn="just" eaLnBrk="1" hangingPunct="1"/>
            <a:r>
              <a:rPr lang="en-US" dirty="0" smtClean="0">
                <a:solidFill>
                  <a:srgbClr val="000000"/>
                </a:solidFill>
                <a:latin typeface="+mj-lt"/>
              </a:rPr>
              <a:t>One </a:t>
            </a:r>
            <a:r>
              <a:rPr lang="en-US" dirty="0">
                <a:solidFill>
                  <a:srgbClr val="000000"/>
                </a:solidFill>
                <a:latin typeface="+mj-lt"/>
              </a:rPr>
              <a:t>of the basic postulates of information theory is that information can be treated like a </a:t>
            </a:r>
            <a:r>
              <a:rPr lang="en-US" dirty="0">
                <a:solidFill>
                  <a:srgbClr val="008000"/>
                </a:solidFill>
                <a:latin typeface="+mj-lt"/>
              </a:rPr>
              <a:t>measurable physical quantity</a:t>
            </a:r>
            <a:r>
              <a:rPr lang="en-US" dirty="0">
                <a:latin typeface="+mj-lt"/>
              </a:rPr>
              <a:t>, such as density or mass</a:t>
            </a:r>
            <a:r>
              <a:rPr lang="en-US" dirty="0">
                <a:solidFill>
                  <a:srgbClr val="000000"/>
                </a:solidFill>
                <a:latin typeface="+mj-lt"/>
              </a:rPr>
              <a:t>.</a:t>
            </a:r>
          </a:p>
        </p:txBody>
      </p:sp>
    </p:spTree>
    <p:extLst>
      <p:ext uri="{BB962C8B-B14F-4D97-AF65-F5344CB8AC3E}">
        <p14:creationId xmlns:p14="http://schemas.microsoft.com/office/powerpoint/2010/main" val="2364036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4720</TotalTime>
  <Words>2287</Words>
  <Application>Microsoft Macintosh PowerPoint</Application>
  <PresentationFormat>On-screen Show (4:3)</PresentationFormat>
  <Paragraphs>427</Paragraphs>
  <Slides>42</Slides>
  <Notes>11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45" baseType="lpstr">
      <vt:lpstr>Office Theme</vt:lpstr>
      <vt:lpstr>Equation</vt:lpstr>
      <vt:lpstr>Microsoft Equation</vt:lpstr>
      <vt:lpstr>A Primer on Information theory &amp; Information Dynamics</vt:lpstr>
      <vt:lpstr>PowerPoint Presentation</vt:lpstr>
      <vt:lpstr>What is information?</vt:lpstr>
      <vt:lpstr>Colloquial Definitions</vt:lpstr>
      <vt:lpstr>More Technical Definition</vt:lpstr>
      <vt:lpstr>Information Theory</vt:lpstr>
      <vt:lpstr>Information Theory</vt:lpstr>
      <vt:lpstr>Quantifying Information Content</vt:lpstr>
      <vt:lpstr>Quantifying Information Content</vt:lpstr>
      <vt:lpstr>Shannon Information</vt:lpstr>
      <vt:lpstr>A Simple Example: Random Coin Toss</vt:lpstr>
      <vt:lpstr>PowerPoint Presentation</vt:lpstr>
      <vt:lpstr>Quantifying Information Content</vt:lpstr>
      <vt:lpstr>Probabilities</vt:lpstr>
      <vt:lpstr>Playing with Probabilities</vt:lpstr>
      <vt:lpstr>Playing with Probabilities</vt:lpstr>
      <vt:lpstr>Entropy Defined  </vt:lpstr>
      <vt:lpstr>Continuity</vt:lpstr>
      <vt:lpstr>Symmetry</vt:lpstr>
      <vt:lpstr>Condition of Maximum Information</vt:lpstr>
      <vt:lpstr>Additivity</vt:lpstr>
      <vt:lpstr>A Quantitative Measure of Information</vt:lpstr>
      <vt:lpstr>A Quantitative Measure of Information</vt:lpstr>
      <vt:lpstr>A Quantitative Measure of Information</vt:lpstr>
      <vt:lpstr>A Quantitative Measure of Information</vt:lpstr>
      <vt:lpstr>A Quantitative Measure of Information</vt:lpstr>
      <vt:lpstr>A Quantitative Measure of Information</vt:lpstr>
      <vt:lpstr>Shannon Entropy (finally!)</vt:lpstr>
      <vt:lpstr>Landauer: Information is physical!</vt:lpstr>
      <vt:lpstr>Mutual Information</vt:lpstr>
      <vt:lpstr>Useful Information Measures</vt:lpstr>
      <vt:lpstr>PowerPoint Presentation</vt:lpstr>
      <vt:lpstr>Information Dynamics: Connecting Information theory and the component operations of computation</vt:lpstr>
      <vt:lpstr>Information Storage</vt:lpstr>
      <vt:lpstr>Information Transfer</vt:lpstr>
      <vt:lpstr>Time Series Data</vt:lpstr>
      <vt:lpstr>Calculating Probability Distributions</vt:lpstr>
      <vt:lpstr>Calculating Probability Distributions</vt:lpstr>
      <vt:lpstr>Active Information</vt:lpstr>
      <vt:lpstr>Transfer Entropy </vt:lpstr>
      <vt:lpstr>Causation &amp; Information</vt:lpstr>
      <vt:lpstr>Causation &amp; Information</vt:lpstr>
    </vt:vector>
  </TitlesOfParts>
  <Company>Arizona State University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complex networks</dc:title>
  <dc:creator>Hyunju Kim</dc:creator>
  <cp:lastModifiedBy>Sara Walker</cp:lastModifiedBy>
  <cp:revision>236</cp:revision>
  <dcterms:created xsi:type="dcterms:W3CDTF">2016-01-10T02:05:11Z</dcterms:created>
  <dcterms:modified xsi:type="dcterms:W3CDTF">2016-03-16T21:06:12Z</dcterms:modified>
</cp:coreProperties>
</file>